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notesMasterIdLst>
    <p:notesMasterId r:id="rId26"/>
  </p:notesMasterIdLst>
  <p:sldIdLst>
    <p:sldId id="256" r:id="rId2"/>
    <p:sldId id="270" r:id="rId3"/>
    <p:sldId id="273" r:id="rId4"/>
    <p:sldId id="265" r:id="rId5"/>
    <p:sldId id="268" r:id="rId6"/>
    <p:sldId id="267" r:id="rId7"/>
    <p:sldId id="271" r:id="rId8"/>
    <p:sldId id="269" r:id="rId9"/>
    <p:sldId id="272" r:id="rId10"/>
    <p:sldId id="266" r:id="rId11"/>
    <p:sldId id="274" r:id="rId12"/>
    <p:sldId id="275" r:id="rId13"/>
    <p:sldId id="276" r:id="rId14"/>
    <p:sldId id="277" r:id="rId15"/>
    <p:sldId id="278" r:id="rId16"/>
    <p:sldId id="284" r:id="rId17"/>
    <p:sldId id="279" r:id="rId18"/>
    <p:sldId id="280" r:id="rId19"/>
    <p:sldId id="287" r:id="rId20"/>
    <p:sldId id="282" r:id="rId21"/>
    <p:sldId id="285" r:id="rId22"/>
    <p:sldId id="286" r:id="rId23"/>
    <p:sldId id="283" r:id="rId24"/>
    <p:sldId id="259" r:id="rId25"/>
  </p:sldIdLst>
  <p:sldSz cx="10160000" cy="5715000"/>
  <p:notesSz cx="6858000" cy="9144000"/>
  <p:embeddedFontLst>
    <p:embeddedFont>
      <p:font typeface="Calibri" panose="020F0502020204030204" pitchFamily="34" charset="0"/>
      <p:regular r:id="rId27"/>
      <p:bold r:id="rId28"/>
      <p:italic r:id="rId29"/>
      <p:boldItalic r:id="rId30"/>
    </p:embeddedFont>
    <p:embeddedFont>
      <p:font typeface="Calibri Light" panose="020F0302020204030204" pitchFamily="34" charset="0"/>
      <p:regular r:id="rId31"/>
      <p:italic r:id="rId32"/>
    </p:embeddedFont>
    <p:embeddedFont>
      <p:font typeface="Consolas" panose="020B0609020204030204" pitchFamily="49" charset="0"/>
      <p:regular r:id="rId33"/>
      <p:bold r:id="rId34"/>
      <p:italic r:id="rId35"/>
      <p:boldItalic r:id="rId36"/>
    </p:embeddedFont>
    <p:embeddedFont>
      <p:font typeface="DejaVu Sans" panose="020B0604020202020204" charset="0"/>
      <p:regular r:id="rId37"/>
      <p:bold r:id="rId38"/>
      <p:italic r:id="rId39"/>
      <p:boldItalic r:id="rId40"/>
    </p:embeddedFont>
    <p:embeddedFont>
      <p:font typeface="Lato" panose="020F0502020204030203" pitchFamily="34" charset="0"/>
      <p:regular r:id="rId41"/>
      <p:bold r:id="rId42"/>
      <p:italic r:id="rId43"/>
      <p:boldItalic r:id="rId44"/>
    </p:embeddedFont>
    <p:embeddedFont>
      <p:font typeface="Lato Hairline" panose="020B0604020202020204" charset="0"/>
      <p:regular r:id="rId45"/>
      <p:italic r:id="rId46"/>
    </p:embeddedFont>
    <p:embeddedFont>
      <p:font typeface="Lato Heavy" panose="020B0604020202020204" charset="0"/>
      <p:bold r:id="rId47"/>
      <p:boldItalic r:id="rId48"/>
    </p:embeddedFont>
    <p:embeddedFont>
      <p:font typeface="Lato Light" panose="020F0502020204030203" pitchFamily="34" charset="0"/>
      <p:regular r:id="rId49"/>
      <p:italic r:id="rId50"/>
    </p:embeddedFont>
    <p:embeddedFont>
      <p:font typeface="Lato Semibold" panose="020F0502020204030203" pitchFamily="34" charset="0"/>
      <p:bold r:id="rId51"/>
      <p:boldItalic r:id="rId52"/>
    </p:embeddedFont>
    <p:embeddedFont>
      <p:font typeface="Marcellus SC" panose="020B0604020202020204" charset="0"/>
      <p:regular r:id="rId53"/>
    </p:embeddedFont>
    <p:embeddedFont>
      <p:font typeface="Segoe UI" panose="020B0502040204020203" pitchFamily="34" charset="0"/>
      <p:regular r:id="rId54"/>
      <p:bold r:id="rId55"/>
      <p:italic r:id="rId56"/>
      <p:boldItalic r:id="rId57"/>
    </p:embeddedFont>
    <p:embeddedFont>
      <p:font typeface="Trebuchet MS" panose="020B0603020202020204" pitchFamily="34" charset="0"/>
      <p:regular r:id="rId58"/>
      <p:bold r:id="rId59"/>
      <p:italic r:id="rId60"/>
      <p:boldItalic r:id="rId61"/>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37D8CDF-E8CE-4126-A90C-137CE1656243}">
          <p14:sldIdLst>
            <p14:sldId id="256"/>
            <p14:sldId id="270"/>
            <p14:sldId id="273"/>
            <p14:sldId id="265"/>
            <p14:sldId id="268"/>
            <p14:sldId id="267"/>
            <p14:sldId id="271"/>
            <p14:sldId id="269"/>
            <p14:sldId id="272"/>
            <p14:sldId id="266"/>
            <p14:sldId id="274"/>
            <p14:sldId id="275"/>
            <p14:sldId id="276"/>
            <p14:sldId id="277"/>
            <p14:sldId id="278"/>
            <p14:sldId id="284"/>
            <p14:sldId id="279"/>
            <p14:sldId id="280"/>
            <p14:sldId id="287"/>
            <p14:sldId id="282"/>
            <p14:sldId id="285"/>
            <p14:sldId id="286"/>
            <p14:sldId id="283"/>
            <p14:sldId id="259"/>
          </p14:sldIdLst>
        </p14:section>
        <p14:section name="Introduction" id="{E185379F-EED8-47A4-92CD-21C0E60B494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CF5B"/>
    <a:srgbClr val="0000AE"/>
    <a:srgbClr val="FFFF53"/>
    <a:srgbClr val="E4664F"/>
    <a:srgbClr val="FF4F4F"/>
    <a:srgbClr val="AB5DA5"/>
    <a:srgbClr val="4C6FA3"/>
    <a:srgbClr val="0B2043"/>
    <a:srgbClr val="E27B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433" autoAdjust="0"/>
    <p:restoredTop sz="88962" autoAdjust="0"/>
  </p:normalViewPr>
  <p:slideViewPr>
    <p:cSldViewPr snapToGrid="0">
      <p:cViewPr>
        <p:scale>
          <a:sx n="150" d="100"/>
          <a:sy n="150" d="100"/>
        </p:scale>
        <p:origin x="2176" y="472"/>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font" Target="fonts/font13.fntdata"/><Relationship Id="rId21" Type="http://schemas.openxmlformats.org/officeDocument/2006/relationships/slide" Target="slides/slide20.xml"/><Relationship Id="rId34" Type="http://schemas.openxmlformats.org/officeDocument/2006/relationships/font" Target="fonts/font8.fntdata"/><Relationship Id="rId42" Type="http://schemas.openxmlformats.org/officeDocument/2006/relationships/font" Target="fonts/font16.fntdata"/><Relationship Id="rId47" Type="http://schemas.openxmlformats.org/officeDocument/2006/relationships/font" Target="fonts/font21.fntdata"/><Relationship Id="rId50" Type="http://schemas.openxmlformats.org/officeDocument/2006/relationships/font" Target="fonts/font24.fntdata"/><Relationship Id="rId55" Type="http://schemas.openxmlformats.org/officeDocument/2006/relationships/font" Target="fonts/font29.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font" Target="fonts/font15.fntdata"/><Relationship Id="rId54" Type="http://schemas.openxmlformats.org/officeDocument/2006/relationships/font" Target="fonts/font28.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font" Target="fonts/font11.fntdata"/><Relationship Id="rId40" Type="http://schemas.openxmlformats.org/officeDocument/2006/relationships/font" Target="fonts/font14.fntdata"/><Relationship Id="rId45" Type="http://schemas.openxmlformats.org/officeDocument/2006/relationships/font" Target="fonts/font19.fntdata"/><Relationship Id="rId53" Type="http://schemas.openxmlformats.org/officeDocument/2006/relationships/font" Target="fonts/font27.fntdata"/><Relationship Id="rId58" Type="http://schemas.openxmlformats.org/officeDocument/2006/relationships/font" Target="fonts/font3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49" Type="http://schemas.openxmlformats.org/officeDocument/2006/relationships/font" Target="fonts/font23.fntdata"/><Relationship Id="rId57" Type="http://schemas.openxmlformats.org/officeDocument/2006/relationships/font" Target="fonts/font31.fntdata"/><Relationship Id="rId61" Type="http://schemas.openxmlformats.org/officeDocument/2006/relationships/font" Target="fonts/font3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4" Type="http://schemas.openxmlformats.org/officeDocument/2006/relationships/font" Target="fonts/font18.fntdata"/><Relationship Id="rId52" Type="http://schemas.openxmlformats.org/officeDocument/2006/relationships/font" Target="fonts/font26.fntdata"/><Relationship Id="rId60" Type="http://schemas.openxmlformats.org/officeDocument/2006/relationships/font" Target="fonts/font34.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43" Type="http://schemas.openxmlformats.org/officeDocument/2006/relationships/font" Target="fonts/font17.fntdata"/><Relationship Id="rId48" Type="http://schemas.openxmlformats.org/officeDocument/2006/relationships/font" Target="fonts/font22.fntdata"/><Relationship Id="rId56" Type="http://schemas.openxmlformats.org/officeDocument/2006/relationships/font" Target="fonts/font30.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font" Target="fonts/font12.fntdata"/><Relationship Id="rId46" Type="http://schemas.openxmlformats.org/officeDocument/2006/relationships/font" Target="fonts/font20.fntdata"/><Relationship Id="rId59" Type="http://schemas.openxmlformats.org/officeDocument/2006/relationships/font" Target="fonts/font33.fntdata"/></Relationships>
</file>

<file path=ppt/media/hdphoto1.wdp>
</file>

<file path=ppt/media/image1.png>
</file>

<file path=ppt/media/image10.png>
</file>

<file path=ppt/media/image11.jpg>
</file>

<file path=ppt/media/image12.png>
</file>

<file path=ppt/media/image13.svg>
</file>

<file path=ppt/media/image14.png>
</file>

<file path=ppt/media/image15.svg>
</file>

<file path=ppt/media/image16.jpg>
</file>

<file path=ppt/media/image17.png>
</file>

<file path=ppt/media/image18.png>
</file>

<file path=ppt/media/image19.jpe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svg>
</file>

<file path=ppt/media/image5.png>
</file>

<file path=ppt/media/image6.svg>
</file>

<file path=ppt/media/image7.png>
</file>

<file path=ppt/media/image8.sv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6BA9B7-7D99-4E20-A7FC-B03DC55845BF}" type="datetimeFigureOut">
              <a:rPr lang="en-US" smtClean="0"/>
              <a:t>5/13/2020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6E20D02-945A-4687-A093-D2FB919C61CF}" type="slidenum">
              <a:rPr lang="en-US" smtClean="0"/>
              <a:t>‹#›</a:t>
            </a:fld>
            <a:endParaRPr lang="en-US"/>
          </a:p>
        </p:txBody>
      </p:sp>
    </p:spTree>
    <p:extLst>
      <p:ext uri="{BB962C8B-B14F-4D97-AF65-F5344CB8AC3E}">
        <p14:creationId xmlns:p14="http://schemas.microsoft.com/office/powerpoint/2010/main" val="189984983"/>
      </p:ext>
    </p:extLst>
  </p:cSld>
  <p:clrMap bg1="lt1" tx1="dk1" bg2="lt2" tx2="dk2" accent1="accent1" accent2="accent2" accent3="accent3" accent4="accent4" accent5="accent5" accent6="accent6" hlink="hlink" folHlink="folHlink"/>
  <p:notesStyle>
    <a:lvl1pPr marL="0" algn="l" defTabSz="713232" rtl="0" eaLnBrk="1" latinLnBrk="0" hangingPunct="1">
      <a:defRPr sz="936" kern="1200">
        <a:solidFill>
          <a:schemeClr val="tx1"/>
        </a:solidFill>
        <a:latin typeface="+mn-lt"/>
        <a:ea typeface="+mn-ea"/>
        <a:cs typeface="+mn-cs"/>
      </a:defRPr>
    </a:lvl1pPr>
    <a:lvl2pPr marL="356616" algn="l" defTabSz="713232" rtl="0" eaLnBrk="1" latinLnBrk="0" hangingPunct="1">
      <a:defRPr sz="936" kern="1200">
        <a:solidFill>
          <a:schemeClr val="tx1"/>
        </a:solidFill>
        <a:latin typeface="+mn-lt"/>
        <a:ea typeface="+mn-ea"/>
        <a:cs typeface="+mn-cs"/>
      </a:defRPr>
    </a:lvl2pPr>
    <a:lvl3pPr marL="713232" algn="l" defTabSz="713232" rtl="0" eaLnBrk="1" latinLnBrk="0" hangingPunct="1">
      <a:defRPr sz="936" kern="1200">
        <a:solidFill>
          <a:schemeClr val="tx1"/>
        </a:solidFill>
        <a:latin typeface="+mn-lt"/>
        <a:ea typeface="+mn-ea"/>
        <a:cs typeface="+mn-cs"/>
      </a:defRPr>
    </a:lvl3pPr>
    <a:lvl4pPr marL="1069848" algn="l" defTabSz="713232" rtl="0" eaLnBrk="1" latinLnBrk="0" hangingPunct="1">
      <a:defRPr sz="936" kern="1200">
        <a:solidFill>
          <a:schemeClr val="tx1"/>
        </a:solidFill>
        <a:latin typeface="+mn-lt"/>
        <a:ea typeface="+mn-ea"/>
        <a:cs typeface="+mn-cs"/>
      </a:defRPr>
    </a:lvl4pPr>
    <a:lvl5pPr marL="1426464" algn="l" defTabSz="713232" rtl="0" eaLnBrk="1" latinLnBrk="0" hangingPunct="1">
      <a:defRPr sz="936" kern="1200">
        <a:solidFill>
          <a:schemeClr val="tx1"/>
        </a:solidFill>
        <a:latin typeface="+mn-lt"/>
        <a:ea typeface="+mn-ea"/>
        <a:cs typeface="+mn-cs"/>
      </a:defRPr>
    </a:lvl5pPr>
    <a:lvl6pPr marL="1783080" algn="l" defTabSz="713232" rtl="0" eaLnBrk="1" latinLnBrk="0" hangingPunct="1">
      <a:defRPr sz="936" kern="1200">
        <a:solidFill>
          <a:schemeClr val="tx1"/>
        </a:solidFill>
        <a:latin typeface="+mn-lt"/>
        <a:ea typeface="+mn-ea"/>
        <a:cs typeface="+mn-cs"/>
      </a:defRPr>
    </a:lvl6pPr>
    <a:lvl7pPr marL="2139696" algn="l" defTabSz="713232" rtl="0" eaLnBrk="1" latinLnBrk="0" hangingPunct="1">
      <a:defRPr sz="936" kern="1200">
        <a:solidFill>
          <a:schemeClr val="tx1"/>
        </a:solidFill>
        <a:latin typeface="+mn-lt"/>
        <a:ea typeface="+mn-ea"/>
        <a:cs typeface="+mn-cs"/>
      </a:defRPr>
    </a:lvl7pPr>
    <a:lvl8pPr marL="2496312" algn="l" defTabSz="713232" rtl="0" eaLnBrk="1" latinLnBrk="0" hangingPunct="1">
      <a:defRPr sz="936" kern="1200">
        <a:solidFill>
          <a:schemeClr val="tx1"/>
        </a:solidFill>
        <a:latin typeface="+mn-lt"/>
        <a:ea typeface="+mn-ea"/>
        <a:cs typeface="+mn-cs"/>
      </a:defRPr>
    </a:lvl8pPr>
    <a:lvl9pPr marL="2852928" algn="l" defTabSz="713232" rtl="0" eaLnBrk="1" latinLnBrk="0" hangingPunct="1">
      <a:defRPr sz="93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23" name="Graphic 22">
            <a:extLst>
              <a:ext uri="{FF2B5EF4-FFF2-40B4-BE49-F238E27FC236}">
                <a16:creationId xmlns:a16="http://schemas.microsoft.com/office/drawing/2014/main" id="{D3DE5FAB-0716-4A89-8246-1839F53C7CB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56" y="0"/>
            <a:ext cx="10155888" cy="5715000"/>
          </a:xfrm>
          <a:prstGeom prst="rect">
            <a:avLst/>
          </a:prstGeom>
        </p:spPr>
      </p:pic>
      <p:sp>
        <p:nvSpPr>
          <p:cNvPr id="2" name="Title 1"/>
          <p:cNvSpPr>
            <a:spLocks noGrp="1"/>
          </p:cNvSpPr>
          <p:nvPr>
            <p:ph type="ctrTitle"/>
          </p:nvPr>
        </p:nvSpPr>
        <p:spPr>
          <a:xfrm>
            <a:off x="719667" y="1862667"/>
            <a:ext cx="4682065" cy="1989667"/>
          </a:xfrm>
        </p:spPr>
        <p:txBody>
          <a:bodyPr anchor="b">
            <a:normAutofit/>
          </a:bodyPr>
          <a:lstStyle>
            <a:lvl1pPr marL="0" algn="ctr" defTabSz="685800" rtl="0" eaLnBrk="1" latinLnBrk="0" hangingPunct="1">
              <a:lnSpc>
                <a:spcPct val="80000"/>
              </a:lnSpc>
              <a:spcBef>
                <a:spcPct val="0"/>
              </a:spcBef>
              <a:buNone/>
              <a:defRPr lang="en-US" sz="4400" b="1" kern="1200" dirty="0">
                <a:solidFill>
                  <a:srgbClr val="FFFF53"/>
                </a:solidFill>
                <a:latin typeface="Marcellus SC" panose="020E0602050203020307" pitchFamily="34" charset="0"/>
                <a:ea typeface="+mj-ea"/>
                <a:cs typeface="+mj-cs"/>
              </a:defRPr>
            </a:lvl1pPr>
          </a:lstStyle>
          <a:p>
            <a:r>
              <a:rPr lang="en-US" dirty="0"/>
              <a:t>Click to edit Master title style</a:t>
            </a:r>
          </a:p>
        </p:txBody>
      </p:sp>
      <p:sp>
        <p:nvSpPr>
          <p:cNvPr id="10" name="TextBox 9">
            <a:extLst>
              <a:ext uri="{FF2B5EF4-FFF2-40B4-BE49-F238E27FC236}">
                <a16:creationId xmlns:a16="http://schemas.microsoft.com/office/drawing/2014/main" id="{C447FFEA-B714-46C8-8691-0F213746993A}"/>
              </a:ext>
            </a:extLst>
          </p:cNvPr>
          <p:cNvSpPr txBox="1"/>
          <p:nvPr userDrawn="1"/>
        </p:nvSpPr>
        <p:spPr>
          <a:xfrm>
            <a:off x="7450978" y="4009094"/>
            <a:ext cx="1489511" cy="369332"/>
          </a:xfrm>
          <a:prstGeom prst="rect">
            <a:avLst/>
          </a:prstGeom>
          <a:noFill/>
        </p:spPr>
        <p:txBody>
          <a:bodyPr wrap="none" rtlCol="0">
            <a:spAutoFit/>
          </a:bodyPr>
          <a:lstStyle/>
          <a:p>
            <a:pPr algn="ctr"/>
            <a:r>
              <a:rPr lang="en-US" sz="1800" kern="1200" dirty="0">
                <a:solidFill>
                  <a:schemeClr val="tx1">
                    <a:lumMod val="75000"/>
                    <a:lumOff val="25000"/>
                  </a:schemeClr>
                </a:solidFill>
                <a:latin typeface="Lato" panose="020F0502020204030203" pitchFamily="34" charset="0"/>
                <a:ea typeface="Lato Black" panose="020B0604020202020204" charset="0"/>
                <a:cs typeface="Lato" panose="020F0502020204030203" pitchFamily="34" charset="0"/>
              </a:rPr>
              <a:t>Luís</a:t>
            </a:r>
            <a:r>
              <a:rPr lang="en-US" sz="1800" kern="1200" dirty="0">
                <a:solidFill>
                  <a:schemeClr val="tx1">
                    <a:lumMod val="75000"/>
                    <a:lumOff val="25000"/>
                  </a:schemeClr>
                </a:solidFill>
                <a:latin typeface="Lato" panose="020F0502020204030203" pitchFamily="34" charset="0"/>
                <a:ea typeface="Lato" panose="020F0502020204030203" pitchFamily="34" charset="0"/>
                <a:cs typeface="Lato" panose="020F0502020204030203" pitchFamily="34" charset="0"/>
              </a:rPr>
              <a:t> </a:t>
            </a:r>
            <a:r>
              <a:rPr lang="en-US" sz="1800" kern="1200" dirty="0">
                <a:solidFill>
                  <a:schemeClr val="tx1">
                    <a:lumMod val="75000"/>
                    <a:lumOff val="25000"/>
                  </a:schemeClr>
                </a:solidFill>
                <a:latin typeface="Lato" panose="020F0502020204030203" pitchFamily="34" charset="0"/>
                <a:ea typeface="Lato Black" panose="020B0604020202020204" charset="0"/>
                <a:cs typeface="Lato" panose="020F0502020204030203" pitchFamily="34" charset="0"/>
              </a:rPr>
              <a:t>Oliveira</a:t>
            </a:r>
          </a:p>
        </p:txBody>
      </p:sp>
      <p:sp>
        <p:nvSpPr>
          <p:cNvPr id="11" name="Subtitle 2">
            <a:extLst>
              <a:ext uri="{FF2B5EF4-FFF2-40B4-BE49-F238E27FC236}">
                <a16:creationId xmlns:a16="http://schemas.microsoft.com/office/drawing/2014/main" id="{6A0CE7B8-EF1A-483E-AD53-69D7E68944A8}"/>
              </a:ext>
            </a:extLst>
          </p:cNvPr>
          <p:cNvSpPr txBox="1">
            <a:spLocks/>
          </p:cNvSpPr>
          <p:nvPr userDrawn="1"/>
        </p:nvSpPr>
        <p:spPr>
          <a:xfrm>
            <a:off x="6690783" y="5384800"/>
            <a:ext cx="3009900" cy="232810"/>
          </a:xfrm>
          <a:prstGeom prst="rect">
            <a:avLst/>
          </a:prstGeom>
        </p:spPr>
        <p:txBody>
          <a:bodyPr vert="horz" lIns="91440" tIns="45720" rIns="91440" bIns="45720" rtlCol="0">
            <a:normAutofit fontScale="55000" lnSpcReduction="20000"/>
          </a:bodyPr>
          <a:lst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a:lstStyle>
          <a:p>
            <a:pPr marL="0" indent="0" algn="ctr">
              <a:buNone/>
            </a:pPr>
            <a:r>
              <a:rPr lang="en-US" dirty="0">
                <a:latin typeface="Lato Hairline" panose="020F0502020204030203" pitchFamily="34" charset="0"/>
                <a:ea typeface="Lato Hairline" panose="020F0502020204030203" pitchFamily="34" charset="0"/>
                <a:cs typeface="Lato Hairline" panose="020F0502020204030203" pitchFamily="34" charset="0"/>
              </a:rPr>
              <a:t>Summer 2020</a:t>
            </a:r>
          </a:p>
        </p:txBody>
      </p:sp>
      <p:sp>
        <p:nvSpPr>
          <p:cNvPr id="26" name="TextBox 25">
            <a:extLst>
              <a:ext uri="{FF2B5EF4-FFF2-40B4-BE49-F238E27FC236}">
                <a16:creationId xmlns:a16="http://schemas.microsoft.com/office/drawing/2014/main" id="{E3A4FBBE-ABC4-47EB-ACF9-56632173728E}"/>
              </a:ext>
            </a:extLst>
          </p:cNvPr>
          <p:cNvSpPr txBox="1"/>
          <p:nvPr userDrawn="1"/>
        </p:nvSpPr>
        <p:spPr>
          <a:xfrm>
            <a:off x="6686550" y="2152782"/>
            <a:ext cx="3014134" cy="1079235"/>
          </a:xfrm>
          <a:prstGeom prst="rect">
            <a:avLst/>
          </a:prstGeom>
        </p:spPr>
        <p:txBody>
          <a:bodyPr vert="horz" lIns="91440" tIns="45720" rIns="91440" bIns="45720" rtlCol="0">
            <a:normAutofit/>
          </a:bodyPr>
          <a:lstStyle>
            <a:lvl1pPr indent="0" algn="ctr" defTabSz="761970">
              <a:lnSpc>
                <a:spcPct val="90000"/>
              </a:lnSpc>
              <a:spcBef>
                <a:spcPts val="833"/>
              </a:spcBef>
              <a:buFont typeface="Arial" panose="020B0604020202020204" pitchFamily="34" charset="0"/>
              <a:buNone/>
              <a:defRPr>
                <a:solidFill>
                  <a:schemeClr val="tx1">
                    <a:lumMod val="75000"/>
                    <a:lumOff val="25000"/>
                  </a:schemeClr>
                </a:solidFill>
                <a:latin typeface="Lato Light" panose="020F0502020204030203" pitchFamily="34" charset="0"/>
                <a:ea typeface="Lato Light" panose="020F0502020204030203" pitchFamily="34" charset="0"/>
                <a:cs typeface="Lato Light" panose="020F0502020204030203" pitchFamily="34" charset="0"/>
              </a:defRPr>
            </a:lvl1pPr>
            <a:lvl2pPr marL="380985" indent="0" algn="ctr" defTabSz="761970">
              <a:lnSpc>
                <a:spcPct val="90000"/>
              </a:lnSpc>
              <a:spcBef>
                <a:spcPts val="417"/>
              </a:spcBef>
              <a:buFont typeface="Arial" panose="020B0604020202020204" pitchFamily="34" charset="0"/>
              <a:buNone/>
              <a:defRPr sz="1667"/>
            </a:lvl2pPr>
            <a:lvl3pPr marL="761970" indent="0" algn="ctr" defTabSz="761970">
              <a:lnSpc>
                <a:spcPct val="90000"/>
              </a:lnSpc>
              <a:spcBef>
                <a:spcPts val="417"/>
              </a:spcBef>
              <a:buFont typeface="Arial" panose="020B0604020202020204" pitchFamily="34" charset="0"/>
              <a:buNone/>
              <a:defRPr sz="1500"/>
            </a:lvl3pPr>
            <a:lvl4pPr marL="1142954" indent="0" algn="ctr" defTabSz="761970">
              <a:lnSpc>
                <a:spcPct val="90000"/>
              </a:lnSpc>
              <a:spcBef>
                <a:spcPts val="417"/>
              </a:spcBef>
              <a:buFont typeface="Arial" panose="020B0604020202020204" pitchFamily="34" charset="0"/>
              <a:buNone/>
              <a:defRPr sz="1333"/>
            </a:lvl4pPr>
            <a:lvl5pPr marL="1523939" indent="0" algn="ctr" defTabSz="761970">
              <a:lnSpc>
                <a:spcPct val="90000"/>
              </a:lnSpc>
              <a:spcBef>
                <a:spcPts val="417"/>
              </a:spcBef>
              <a:buFont typeface="Arial" panose="020B0604020202020204" pitchFamily="34" charset="0"/>
              <a:buNone/>
              <a:defRPr sz="1333"/>
            </a:lvl5pPr>
            <a:lvl6pPr marL="1904924" indent="0" algn="ctr" defTabSz="761970">
              <a:lnSpc>
                <a:spcPct val="90000"/>
              </a:lnSpc>
              <a:spcBef>
                <a:spcPts val="417"/>
              </a:spcBef>
              <a:buFont typeface="Arial" panose="020B0604020202020204" pitchFamily="34" charset="0"/>
              <a:buNone/>
              <a:defRPr sz="1333"/>
            </a:lvl6pPr>
            <a:lvl7pPr marL="2285909" indent="0" algn="ctr" defTabSz="761970">
              <a:lnSpc>
                <a:spcPct val="90000"/>
              </a:lnSpc>
              <a:spcBef>
                <a:spcPts val="417"/>
              </a:spcBef>
              <a:buFont typeface="Arial" panose="020B0604020202020204" pitchFamily="34" charset="0"/>
              <a:buNone/>
              <a:defRPr sz="1333"/>
            </a:lvl7pPr>
            <a:lvl8pPr marL="2666893" indent="0" algn="ctr" defTabSz="761970">
              <a:lnSpc>
                <a:spcPct val="90000"/>
              </a:lnSpc>
              <a:spcBef>
                <a:spcPts val="417"/>
              </a:spcBef>
              <a:buFont typeface="Arial" panose="020B0604020202020204" pitchFamily="34" charset="0"/>
              <a:buNone/>
              <a:defRPr sz="1333"/>
            </a:lvl8pPr>
            <a:lvl9pPr marL="3047878" indent="0" algn="ctr" defTabSz="761970">
              <a:lnSpc>
                <a:spcPct val="90000"/>
              </a:lnSpc>
              <a:spcBef>
                <a:spcPts val="417"/>
              </a:spcBef>
              <a:buFont typeface="Arial" panose="020B0604020202020204" pitchFamily="34" charset="0"/>
              <a:buNone/>
              <a:defRPr sz="1333"/>
            </a:lvl9pPr>
          </a:lstStyle>
          <a:p>
            <a:pPr algn="ctr"/>
            <a:r>
              <a:rPr lang="en-US" dirty="0">
                <a:solidFill>
                  <a:schemeClr val="tx1">
                    <a:lumMod val="75000"/>
                    <a:lumOff val="25000"/>
                  </a:schemeClr>
                </a:solidFill>
                <a:latin typeface="Lato Light" panose="020F0502020204030203" pitchFamily="34" charset="0"/>
                <a:ea typeface="Lato Light" panose="020F0502020204030203" pitchFamily="34" charset="0"/>
                <a:cs typeface="Lato Light" panose="020F0502020204030203" pitchFamily="34" charset="0"/>
              </a:rPr>
              <a:t>CS 0007</a:t>
            </a:r>
            <a:br>
              <a:rPr lang="en-US" dirty="0">
                <a:solidFill>
                  <a:schemeClr val="tx1">
                    <a:lumMod val="75000"/>
                    <a:lumOff val="25000"/>
                  </a:schemeClr>
                </a:solidFill>
                <a:latin typeface="Lato" panose="020F0502020204030203" pitchFamily="34" charset="0"/>
                <a:ea typeface="Lato" panose="020F0502020204030203" pitchFamily="34" charset="0"/>
                <a:cs typeface="Lato" panose="020F0502020204030203" pitchFamily="34" charset="0"/>
              </a:rPr>
            </a:br>
            <a:r>
              <a:rPr lang="en-US" dirty="0">
                <a:solidFill>
                  <a:schemeClr val="tx1">
                    <a:lumMod val="75000"/>
                    <a:lumOff val="25000"/>
                  </a:schemeClr>
                </a:solidFill>
                <a:latin typeface="Lato" panose="020F0502020204030203" pitchFamily="34" charset="0"/>
                <a:ea typeface="Lato" panose="020F0502020204030203" pitchFamily="34" charset="0"/>
                <a:cs typeface="Lato" panose="020F0502020204030203" pitchFamily="34" charset="0"/>
              </a:rPr>
              <a:t>Introduction to</a:t>
            </a:r>
            <a:br>
              <a:rPr lang="en-US" dirty="0">
                <a:solidFill>
                  <a:schemeClr val="tx1">
                    <a:lumMod val="75000"/>
                    <a:lumOff val="25000"/>
                  </a:schemeClr>
                </a:solidFill>
                <a:latin typeface="Lato" panose="020F0502020204030203" pitchFamily="34" charset="0"/>
                <a:ea typeface="Lato" panose="020F0502020204030203" pitchFamily="34" charset="0"/>
                <a:cs typeface="Lato" panose="020F0502020204030203" pitchFamily="34" charset="0"/>
              </a:rPr>
            </a:br>
            <a:r>
              <a:rPr lang="en-US" dirty="0">
                <a:solidFill>
                  <a:schemeClr val="tx1">
                    <a:lumMod val="75000"/>
                    <a:lumOff val="25000"/>
                  </a:schemeClr>
                </a:solidFill>
                <a:latin typeface="Lato" panose="020F0502020204030203" pitchFamily="34" charset="0"/>
                <a:ea typeface="Lato" panose="020F0502020204030203" pitchFamily="34" charset="0"/>
                <a:cs typeface="Lato" panose="020F0502020204030203" pitchFamily="34" charset="0"/>
              </a:rPr>
              <a:t>Computer Programming</a:t>
            </a:r>
            <a:endParaRPr lang="en-US" sz="800" dirty="0">
              <a:solidFill>
                <a:schemeClr val="tx1">
                  <a:lumMod val="75000"/>
                  <a:lumOff val="25000"/>
                </a:schemeClr>
              </a:solidFill>
              <a:latin typeface="Lato" panose="020F0502020204030203" pitchFamily="34" charset="0"/>
              <a:ea typeface="Lato" panose="020F0502020204030203" pitchFamily="34" charset="0"/>
              <a:cs typeface="Lato" panose="020F0502020204030203" pitchFamily="34" charset="0"/>
            </a:endParaRPr>
          </a:p>
        </p:txBody>
      </p:sp>
    </p:spTree>
    <p:extLst>
      <p:ext uri="{BB962C8B-B14F-4D97-AF65-F5344CB8AC3E}">
        <p14:creationId xmlns:p14="http://schemas.microsoft.com/office/powerpoint/2010/main" val="17836972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nb-NO"/>
              <a:t>CS/COE 0449 – Spring 2019/2020</a:t>
            </a:r>
            <a:endParaRPr lang="en-US"/>
          </a:p>
        </p:txBody>
      </p:sp>
      <p:sp>
        <p:nvSpPr>
          <p:cNvPr id="6" name="Slide Number Placeholder 5"/>
          <p:cNvSpPr>
            <a:spLocks noGrp="1"/>
          </p:cNvSpPr>
          <p:nvPr>
            <p:ph type="sldNum" sz="quarter" idx="12"/>
          </p:nvPr>
        </p:nvSpPr>
        <p:spPr/>
        <p:txBody>
          <a:bodyPr/>
          <a:lstStyle/>
          <a:p>
            <a:fld id="{B4AAD609-F83C-4414-814B-B5A2DF99692C}" type="slidenum">
              <a:rPr lang="en-US" smtClean="0"/>
              <a:t>‹#›</a:t>
            </a:fld>
            <a:endParaRPr lang="en-US"/>
          </a:p>
        </p:txBody>
      </p:sp>
    </p:spTree>
    <p:extLst>
      <p:ext uri="{BB962C8B-B14F-4D97-AF65-F5344CB8AC3E}">
        <p14:creationId xmlns:p14="http://schemas.microsoft.com/office/powerpoint/2010/main" val="3621063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70750" y="304271"/>
            <a:ext cx="2190750" cy="48431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98500" y="304271"/>
            <a:ext cx="6445250" cy="484319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r>
              <a:rPr lang="nb-NO"/>
              <a:t>CS/COE 0449 – Spring 2019/2020</a:t>
            </a:r>
            <a:endParaRPr lang="en-US"/>
          </a:p>
        </p:txBody>
      </p:sp>
      <p:sp>
        <p:nvSpPr>
          <p:cNvPr id="6" name="Slide Number Placeholder 5"/>
          <p:cNvSpPr>
            <a:spLocks noGrp="1"/>
          </p:cNvSpPr>
          <p:nvPr>
            <p:ph type="sldNum" sz="quarter" idx="12"/>
          </p:nvPr>
        </p:nvSpPr>
        <p:spPr/>
        <p:txBody>
          <a:bodyPr/>
          <a:lstStyle/>
          <a:p>
            <a:fld id="{B4AAD609-F83C-4414-814B-B5A2DF99692C}" type="slidenum">
              <a:rPr lang="en-US" smtClean="0"/>
              <a:t>‹#›</a:t>
            </a:fld>
            <a:endParaRPr lang="en-US"/>
          </a:p>
        </p:txBody>
      </p:sp>
    </p:spTree>
    <p:extLst>
      <p:ext uri="{BB962C8B-B14F-4D97-AF65-F5344CB8AC3E}">
        <p14:creationId xmlns:p14="http://schemas.microsoft.com/office/powerpoint/2010/main" val="317833022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Section Header">
    <p:bg>
      <p:bgPr>
        <a:solidFill>
          <a:srgbClr val="202729"/>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714502"/>
            <a:ext cx="8636000" cy="1225021"/>
          </a:xfrm>
        </p:spPr>
        <p:txBody>
          <a:bodyPr anchor="b">
            <a:noAutofit/>
          </a:bodyPr>
          <a:lstStyle>
            <a:lvl1pPr algn="l">
              <a:defRPr sz="4800"/>
            </a:lvl1pPr>
          </a:lstStyle>
          <a:p>
            <a:r>
              <a:rPr lang="en-US" dirty="0"/>
              <a:t>Click to edit Master title style</a:t>
            </a:r>
          </a:p>
        </p:txBody>
      </p:sp>
      <p:sp>
        <p:nvSpPr>
          <p:cNvPr id="6" name="Slide Number Placeholder 5"/>
          <p:cNvSpPr>
            <a:spLocks noGrp="1"/>
          </p:cNvSpPr>
          <p:nvPr>
            <p:ph type="sldNum" sz="quarter" idx="12"/>
          </p:nvPr>
        </p:nvSpPr>
        <p:spPr/>
        <p:txBody>
          <a:bodyPr/>
          <a:lstStyle/>
          <a:p>
            <a:fld id="{3552B95B-556F-44BD-91A5-D80C1B9E2BB3}" type="slidenum">
              <a:rPr lang="en-US" smtClean="0"/>
              <a:pPr/>
              <a:t>‹#›</a:t>
            </a:fld>
            <a:endParaRPr lang="en-US"/>
          </a:p>
        </p:txBody>
      </p:sp>
      <p:sp>
        <p:nvSpPr>
          <p:cNvPr id="7" name="Rectangle 6"/>
          <p:cNvSpPr/>
          <p:nvPr/>
        </p:nvSpPr>
        <p:spPr>
          <a:xfrm>
            <a:off x="0" y="3162300"/>
            <a:ext cx="10160000" cy="18288"/>
          </a:xfrm>
          <a:prstGeom prst="rect">
            <a:avLst/>
          </a:prstGeom>
          <a:solidFill>
            <a:srgbClr val="5639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20" dirty="0"/>
          </a:p>
        </p:txBody>
      </p:sp>
    </p:spTree>
    <p:extLst>
      <p:ext uri="{BB962C8B-B14F-4D97-AF65-F5344CB8AC3E}">
        <p14:creationId xmlns:p14="http://schemas.microsoft.com/office/powerpoint/2010/main" val="2407489410"/>
      </p:ext>
    </p:extLst>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cSld name="2_Section Header">
    <p:bg>
      <p:bgPr>
        <a:solidFill>
          <a:srgbClr val="202729"/>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762000" y="1714502"/>
            <a:ext cx="8636000" cy="1225021"/>
          </a:xfrm>
        </p:spPr>
        <p:txBody>
          <a:bodyPr anchor="b">
            <a:noAutofit/>
          </a:bodyPr>
          <a:lstStyle>
            <a:lvl1pPr algn="l">
              <a:defRPr sz="4800"/>
            </a:lvl1pPr>
          </a:lstStyle>
          <a:p>
            <a:r>
              <a:rPr lang="en-US" dirty="0"/>
              <a:t>Click to edit Master title style</a:t>
            </a:r>
          </a:p>
        </p:txBody>
      </p:sp>
      <p:sp>
        <p:nvSpPr>
          <p:cNvPr id="6" name="Slide Number Placeholder 5"/>
          <p:cNvSpPr>
            <a:spLocks noGrp="1"/>
          </p:cNvSpPr>
          <p:nvPr>
            <p:ph type="sldNum" sz="quarter" idx="12"/>
          </p:nvPr>
        </p:nvSpPr>
        <p:spPr/>
        <p:txBody>
          <a:bodyPr/>
          <a:lstStyle/>
          <a:p>
            <a:fld id="{3552B95B-556F-44BD-91A5-D80C1B9E2BB3}" type="slidenum">
              <a:rPr lang="en-US" smtClean="0"/>
              <a:pPr/>
              <a:t>‹#›</a:t>
            </a:fld>
            <a:endParaRPr lang="en-US"/>
          </a:p>
        </p:txBody>
      </p:sp>
      <p:sp>
        <p:nvSpPr>
          <p:cNvPr id="7" name="Rectangle 6"/>
          <p:cNvSpPr/>
          <p:nvPr/>
        </p:nvSpPr>
        <p:spPr>
          <a:xfrm>
            <a:off x="0" y="3162300"/>
            <a:ext cx="10160000" cy="18288"/>
          </a:xfrm>
          <a:prstGeom prst="rect">
            <a:avLst/>
          </a:prstGeom>
          <a:solidFill>
            <a:srgbClr val="56397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20" dirty="0"/>
          </a:p>
        </p:txBody>
      </p:sp>
    </p:spTree>
    <p:extLst>
      <p:ext uri="{BB962C8B-B14F-4D97-AF65-F5344CB8AC3E}">
        <p14:creationId xmlns:p14="http://schemas.microsoft.com/office/powerpoint/2010/main" val="3220558863"/>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PhAnim="0" type="obj">
  <p:cSld name="Title and Content (no anim)">
    <p:spTree>
      <p:nvGrpSpPr>
        <p:cNvPr id="1" name=""/>
        <p:cNvGrpSpPr/>
        <p:nvPr/>
      </p:nvGrpSpPr>
      <p:grpSpPr>
        <a:xfrm>
          <a:off x="0" y="0"/>
          <a:ext cx="0" cy="0"/>
          <a:chOff x="0" y="0"/>
          <a:chExt cx="0" cy="0"/>
        </a:xfrm>
      </p:grpSpPr>
      <p:sp>
        <p:nvSpPr>
          <p:cNvPr id="2" name="Title 1"/>
          <p:cNvSpPr>
            <a:spLocks noGrp="1"/>
          </p:cNvSpPr>
          <p:nvPr>
            <p:ph type="title"/>
          </p:nvPr>
        </p:nvSpPr>
        <p:spPr>
          <a:xfrm>
            <a:off x="169333" y="0"/>
            <a:ext cx="9990667" cy="495300"/>
          </a:xfrm>
        </p:spPr>
        <p:txBody>
          <a:bodyPr>
            <a:noAutofit/>
          </a:bodyPr>
          <a:lstStyle>
            <a:lvl1pPr>
              <a:defRPr sz="2800"/>
            </a:lvl1pPr>
          </a:lstStyle>
          <a:p>
            <a:r>
              <a:rPr lang="en-US" dirty="0"/>
              <a:t>Click to edit Master title style</a:t>
            </a:r>
          </a:p>
        </p:txBody>
      </p:sp>
      <p:sp>
        <p:nvSpPr>
          <p:cNvPr id="3" name="Content Placeholder 2"/>
          <p:cNvSpPr>
            <a:spLocks noGrp="1"/>
          </p:cNvSpPr>
          <p:nvPr>
            <p:ph idx="1"/>
          </p:nvPr>
        </p:nvSpPr>
        <p:spPr>
          <a:xfrm>
            <a:off x="169333" y="495302"/>
            <a:ext cx="9990667" cy="4801659"/>
          </a:xfrm>
        </p:spPr>
        <p:txBody>
          <a:bodyPr>
            <a:normAutofit/>
          </a:bodyPr>
          <a:lstStyle>
            <a:lvl1pPr marL="257175" indent="-257175">
              <a:buSzPct val="100000"/>
              <a:buFont typeface="Trebuchet MS" pitchFamily="34" charset="0"/>
              <a:buChar char="●"/>
              <a:defRPr sz="2200"/>
            </a:lvl1pPr>
            <a:lvl2pPr marL="515780" indent="-257175">
              <a:defRPr sz="2200"/>
            </a:lvl2pPr>
            <a:lvl3pPr marL="772955" indent="-250032">
              <a:tabLst/>
              <a:defRPr sz="2200" b="0"/>
            </a:lvl3pPr>
            <a:lvl4pPr marL="1031558" indent="-257175">
              <a:tabLst/>
              <a:defRPr sz="2200" b="0"/>
            </a:lvl4pPr>
            <a:lvl5pPr marL="1285875" indent="-254318">
              <a:defRPr sz="2200" b="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12"/>
          </p:nvPr>
        </p:nvSpPr>
        <p:spPr/>
        <p:txBody>
          <a:bodyPr/>
          <a:lstStyle>
            <a:lvl1pPr>
              <a:defRPr sz="1200"/>
            </a:lvl1pPr>
          </a:lstStyle>
          <a:p>
            <a:fld id="{3552B95B-556F-44BD-91A5-D80C1B9E2BB3}" type="slidenum">
              <a:rPr lang="en-US" smtClean="0"/>
              <a:pPr/>
              <a:t>‹#›</a:t>
            </a:fld>
            <a:endParaRPr lang="en-US"/>
          </a:p>
        </p:txBody>
      </p:sp>
    </p:spTree>
    <p:extLst>
      <p:ext uri="{BB962C8B-B14F-4D97-AF65-F5344CB8AC3E}">
        <p14:creationId xmlns:p14="http://schemas.microsoft.com/office/powerpoint/2010/main" val="522115661"/>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FE727C23-BF5D-4F2B-B32D-EF484391466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56" y="0"/>
            <a:ext cx="10155888" cy="5715000"/>
          </a:xfrm>
          <a:prstGeom prst="rect">
            <a:avLst/>
          </a:prstGeom>
        </p:spPr>
      </p:pic>
      <p:sp>
        <p:nvSpPr>
          <p:cNvPr id="2" name="Title 1"/>
          <p:cNvSpPr>
            <a:spLocks noGrp="1"/>
          </p:cNvSpPr>
          <p:nvPr>
            <p:ph type="title"/>
          </p:nvPr>
        </p:nvSpPr>
        <p:spPr>
          <a:xfrm>
            <a:off x="245532" y="0"/>
            <a:ext cx="9812867" cy="567531"/>
          </a:xfrm>
        </p:spPr>
        <p:txBody>
          <a:bodyPr>
            <a:normAutofit/>
          </a:bodyPr>
          <a:lstStyle>
            <a:lvl1pPr algn="l" defTabSz="685800" rtl="0" eaLnBrk="1" latinLnBrk="0" hangingPunct="1">
              <a:lnSpc>
                <a:spcPct val="90000"/>
              </a:lnSpc>
              <a:spcBef>
                <a:spcPct val="0"/>
              </a:spcBef>
              <a:buNone/>
              <a:defRPr lang="en-US" sz="3300" kern="1200" dirty="0">
                <a:solidFill>
                  <a:schemeClr val="bg1"/>
                </a:solidFill>
                <a:latin typeface="Lato Heavy" panose="020F0502020204030203" pitchFamily="34" charset="0"/>
                <a:ea typeface="Lato Heavy" panose="020F0502020204030203" pitchFamily="34" charset="0"/>
                <a:cs typeface="Lato Heavy" panose="020F0502020204030203" pitchFamily="34" charset="0"/>
              </a:defRPr>
            </a:lvl1pPr>
          </a:lstStyle>
          <a:p>
            <a:r>
              <a:rPr lang="en-US" dirty="0"/>
              <a:t>Click to edit Master title style</a:t>
            </a:r>
          </a:p>
        </p:txBody>
      </p:sp>
      <p:sp>
        <p:nvSpPr>
          <p:cNvPr id="5" name="Footer Placeholder 4"/>
          <p:cNvSpPr>
            <a:spLocks noGrp="1"/>
          </p:cNvSpPr>
          <p:nvPr>
            <p:ph type="ftr" sz="quarter" idx="11"/>
          </p:nvPr>
        </p:nvSpPr>
        <p:spPr>
          <a:xfrm>
            <a:off x="245532" y="5296959"/>
            <a:ext cx="3429000" cy="304271"/>
          </a:xfrm>
        </p:spPr>
        <p:txBody>
          <a:bodyPr/>
          <a:lstStyle>
            <a:lvl1pPr marL="0" algn="ctr" defTabSz="457200" rtl="0" eaLnBrk="1" latinLnBrk="0" hangingPunct="1">
              <a:defRPr lang="en-US" sz="900" kern="1200" smtClean="0">
                <a:solidFill>
                  <a:schemeClr val="tx1">
                    <a:tint val="75000"/>
                  </a:schemeClr>
                </a:solidFill>
                <a:latin typeface="Lato Hairline" panose="020F0502020204030203" pitchFamily="34" charset="0"/>
                <a:ea typeface="Lato Hairline" panose="020F0502020204030203" pitchFamily="34" charset="0"/>
                <a:cs typeface="Lato Hairline" panose="020F0502020204030203" pitchFamily="34" charset="0"/>
              </a:defRPr>
            </a:lvl1pPr>
          </a:lstStyle>
          <a:p>
            <a:r>
              <a:rPr lang="en-GB" dirty="0"/>
              <a:t>CS 0007 – Summer 2020</a:t>
            </a:r>
          </a:p>
        </p:txBody>
      </p:sp>
      <p:sp>
        <p:nvSpPr>
          <p:cNvPr id="9" name="Content Placeholder 2">
            <a:extLst>
              <a:ext uri="{FF2B5EF4-FFF2-40B4-BE49-F238E27FC236}">
                <a16:creationId xmlns:a16="http://schemas.microsoft.com/office/drawing/2014/main" id="{5B94EC74-BB7E-4DD1-8ED0-C2532C0D61F8}"/>
              </a:ext>
            </a:extLst>
          </p:cNvPr>
          <p:cNvSpPr>
            <a:spLocks noGrp="1"/>
          </p:cNvSpPr>
          <p:nvPr>
            <p:ph idx="1"/>
          </p:nvPr>
        </p:nvSpPr>
        <p:spPr>
          <a:xfrm>
            <a:off x="245533" y="999067"/>
            <a:ext cx="9668936" cy="4148402"/>
          </a:xfrm>
        </p:spPr>
        <p:txBody>
          <a:bodyPr/>
          <a:lstStyle>
            <a:lvl1pPr>
              <a:buClr>
                <a:schemeClr val="accent1">
                  <a:lumMod val="75000"/>
                </a:schemeClr>
              </a:buClr>
              <a:defRPr>
                <a:latin typeface="Lato Semibold" panose="020F0502020204030203" pitchFamily="34" charset="0"/>
                <a:ea typeface="Lato Semibold" panose="020F0502020204030203" pitchFamily="34" charset="0"/>
                <a:cs typeface="Lato Semibold" panose="020F0502020204030203" pitchFamily="34" charset="0"/>
              </a:defRPr>
            </a:lvl1pPr>
            <a:lvl2pPr marL="514350" indent="-171450">
              <a:buClr>
                <a:schemeClr val="accent1">
                  <a:lumMod val="75000"/>
                </a:schemeClr>
              </a:buClr>
              <a:buFont typeface="Wingdings" panose="05000000000000000000" pitchFamily="2" charset="2"/>
              <a:buChar char="§"/>
              <a:defRPr>
                <a:latin typeface="Lato" panose="020F0502020204030203" pitchFamily="34" charset="0"/>
                <a:ea typeface="Lato" panose="020F0502020204030203" pitchFamily="34" charset="0"/>
                <a:cs typeface="Lato" panose="020F0502020204030203" pitchFamily="34" charset="0"/>
              </a:defRPr>
            </a:lvl2pPr>
            <a:lvl3pPr>
              <a:buClr>
                <a:srgbClr val="FF0000"/>
              </a:buClr>
              <a:defRPr>
                <a:latin typeface="Lato" panose="020F0502020204030203" pitchFamily="34" charset="0"/>
                <a:ea typeface="Lato" panose="020F0502020204030203" pitchFamily="34" charset="0"/>
                <a:cs typeface="Lato" panose="020F0502020204030203" pitchFamily="34" charset="0"/>
              </a:defRPr>
            </a:lvl3pPr>
            <a:lvl4pPr>
              <a:defRPr>
                <a:latin typeface="Lato Light" panose="020F0502020204030203" pitchFamily="34" charset="0"/>
                <a:ea typeface="Lato Light" panose="020F0502020204030203" pitchFamily="34" charset="0"/>
                <a:cs typeface="Lato Light" panose="020F0502020204030203" pitchFamily="34" charset="0"/>
              </a:defRPr>
            </a:lvl4pPr>
            <a:lvl5pPr>
              <a:defRPr>
                <a:latin typeface="Lato Light" panose="020F0502020204030203" pitchFamily="34" charset="0"/>
                <a:ea typeface="Lato Light" panose="020F0502020204030203" pitchFamily="34" charset="0"/>
                <a:cs typeface="Lato Light" panose="020F0502020204030203"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a:extLst>
              <a:ext uri="{FF2B5EF4-FFF2-40B4-BE49-F238E27FC236}">
                <a16:creationId xmlns:a16="http://schemas.microsoft.com/office/drawing/2014/main" id="{48B8A354-EF1E-4AA8-84BD-CED0B01387AA}"/>
              </a:ext>
            </a:extLst>
          </p:cNvPr>
          <p:cNvSpPr>
            <a:spLocks noGrp="1"/>
          </p:cNvSpPr>
          <p:nvPr>
            <p:ph type="sldNum" sz="quarter" idx="12"/>
          </p:nvPr>
        </p:nvSpPr>
        <p:spPr>
          <a:xfrm>
            <a:off x="9298200" y="5335059"/>
            <a:ext cx="616268" cy="304271"/>
          </a:xfrm>
        </p:spPr>
        <p:txBody>
          <a:bodyPr/>
          <a:lstStyle>
            <a:lvl1pPr>
              <a:defRPr sz="1800">
                <a:solidFill>
                  <a:schemeClr val="bg1">
                    <a:lumMod val="65000"/>
                  </a:schemeClr>
                </a:solidFill>
                <a:latin typeface="DejaVu Sans" panose="020B0603030804020204" pitchFamily="34" charset="0"/>
                <a:ea typeface="DejaVu Sans" panose="020B0603030804020204" pitchFamily="34" charset="0"/>
                <a:cs typeface="DejaVu Sans" panose="020B0603030804020204" pitchFamily="34" charset="0"/>
              </a:defRPr>
            </a:lvl1pPr>
          </a:lstStyle>
          <a:p>
            <a:fld id="{B4AAD609-F83C-4414-814B-B5A2DF99692C}" type="slidenum">
              <a:rPr lang="en-US" smtClean="0"/>
              <a:pPr/>
              <a:t>‹#›</a:t>
            </a:fld>
            <a:endParaRPr lang="en-US" dirty="0"/>
          </a:p>
        </p:txBody>
      </p:sp>
    </p:spTree>
    <p:extLst>
      <p:ext uri="{BB962C8B-B14F-4D97-AF65-F5344CB8AC3E}">
        <p14:creationId xmlns:p14="http://schemas.microsoft.com/office/powerpoint/2010/main" val="37316240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55BCD8DB-43DD-40A0-B202-A7293BEFBD49}"/>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56" y="0"/>
            <a:ext cx="10155888" cy="5715000"/>
          </a:xfrm>
          <a:prstGeom prst="rect">
            <a:avLst/>
          </a:prstGeom>
        </p:spPr>
      </p:pic>
      <p:sp>
        <p:nvSpPr>
          <p:cNvPr id="2" name="Title 1"/>
          <p:cNvSpPr>
            <a:spLocks noGrp="1"/>
          </p:cNvSpPr>
          <p:nvPr>
            <p:ph type="title"/>
          </p:nvPr>
        </p:nvSpPr>
        <p:spPr>
          <a:xfrm>
            <a:off x="693208" y="976049"/>
            <a:ext cx="8763000" cy="2148151"/>
          </a:xfrm>
        </p:spPr>
        <p:txBody>
          <a:bodyPr anchor="b">
            <a:normAutofit/>
          </a:bodyPr>
          <a:lstStyle>
            <a:lvl1pPr algn="ctr" defTabSz="685800" rtl="0" eaLnBrk="1" latinLnBrk="0" hangingPunct="1">
              <a:lnSpc>
                <a:spcPct val="90000"/>
              </a:lnSpc>
              <a:spcBef>
                <a:spcPct val="0"/>
              </a:spcBef>
              <a:buNone/>
              <a:defRPr lang="en-US" sz="4500" kern="1200" dirty="0">
                <a:solidFill>
                  <a:schemeClr val="tx2">
                    <a:lumMod val="50000"/>
                  </a:schemeClr>
                </a:solidFill>
                <a:latin typeface="Marcellus SC" panose="020E0602050203020307" pitchFamily="34" charset="0"/>
                <a:ea typeface="+mj-ea"/>
                <a:cs typeface="+mj-cs"/>
              </a:defRPr>
            </a:lvl1pPr>
          </a:lstStyle>
          <a:p>
            <a:r>
              <a:rPr lang="en-US" dirty="0"/>
              <a:t>Click to edit Master title style</a:t>
            </a:r>
          </a:p>
        </p:txBody>
      </p:sp>
      <p:sp>
        <p:nvSpPr>
          <p:cNvPr id="3" name="Text Placeholder 2"/>
          <p:cNvSpPr>
            <a:spLocks noGrp="1"/>
          </p:cNvSpPr>
          <p:nvPr>
            <p:ph type="body" idx="1"/>
          </p:nvPr>
        </p:nvSpPr>
        <p:spPr>
          <a:xfrm>
            <a:off x="693208" y="3155687"/>
            <a:ext cx="8763000" cy="1250156"/>
          </a:xfrm>
        </p:spPr>
        <p:txBody>
          <a:bodyPr>
            <a:normAutofit/>
          </a:bodyPr>
          <a:lstStyle>
            <a:lvl1pPr marL="0" indent="0" algn="ctr">
              <a:buNone/>
              <a:defRPr lang="en-US" sz="1800" kern="1200" dirty="0" smtClean="0">
                <a:solidFill>
                  <a:schemeClr val="tx1">
                    <a:tint val="75000"/>
                  </a:schemeClr>
                </a:solidFill>
                <a:latin typeface="Lato Light" panose="020F0502020204030203" pitchFamily="34" charset="0"/>
                <a:ea typeface="Lato Light" panose="020F0502020204030203" pitchFamily="34" charset="0"/>
                <a:cs typeface="Lato Light" panose="020F0502020204030203" pitchFamily="34" charset="0"/>
              </a:defRPr>
            </a:lvl1pPr>
            <a:lvl2pPr marL="380985" indent="0">
              <a:buNone/>
              <a:defRPr sz="1667">
                <a:solidFill>
                  <a:schemeClr val="tx1">
                    <a:tint val="75000"/>
                  </a:schemeClr>
                </a:solidFill>
              </a:defRPr>
            </a:lvl2pPr>
            <a:lvl3pPr marL="761970" indent="0">
              <a:buNone/>
              <a:defRPr sz="1500">
                <a:solidFill>
                  <a:schemeClr val="tx1">
                    <a:tint val="75000"/>
                  </a:schemeClr>
                </a:solidFill>
              </a:defRPr>
            </a:lvl3pPr>
            <a:lvl4pPr marL="1142954" indent="0">
              <a:buNone/>
              <a:defRPr sz="1333">
                <a:solidFill>
                  <a:schemeClr val="tx1">
                    <a:tint val="75000"/>
                  </a:schemeClr>
                </a:solidFill>
              </a:defRPr>
            </a:lvl4pPr>
            <a:lvl5pPr marL="1523939" indent="0">
              <a:buNone/>
              <a:defRPr sz="1333">
                <a:solidFill>
                  <a:schemeClr val="tx1">
                    <a:tint val="75000"/>
                  </a:schemeClr>
                </a:solidFill>
              </a:defRPr>
            </a:lvl5pPr>
            <a:lvl6pPr marL="1904924" indent="0">
              <a:buNone/>
              <a:defRPr sz="1333">
                <a:solidFill>
                  <a:schemeClr val="tx1">
                    <a:tint val="75000"/>
                  </a:schemeClr>
                </a:solidFill>
              </a:defRPr>
            </a:lvl6pPr>
            <a:lvl7pPr marL="2285909" indent="0">
              <a:buNone/>
              <a:defRPr sz="1333">
                <a:solidFill>
                  <a:schemeClr val="tx1">
                    <a:tint val="75000"/>
                  </a:schemeClr>
                </a:solidFill>
              </a:defRPr>
            </a:lvl7pPr>
            <a:lvl8pPr marL="2666893" indent="0">
              <a:buNone/>
              <a:defRPr sz="1333">
                <a:solidFill>
                  <a:schemeClr val="tx1">
                    <a:tint val="75000"/>
                  </a:schemeClr>
                </a:solidFill>
              </a:defRPr>
            </a:lvl8pPr>
            <a:lvl9pPr marL="3047878" indent="0">
              <a:buNone/>
              <a:defRPr sz="1333">
                <a:solidFill>
                  <a:schemeClr val="tx1">
                    <a:tint val="75000"/>
                  </a:schemeClr>
                </a:solidFill>
              </a:defRPr>
            </a:lvl9pPr>
          </a:lstStyle>
          <a:p>
            <a:pPr marL="0" lvl="0" indent="0" algn="ctr" defTabSz="685800" rtl="0" eaLnBrk="1" latinLnBrk="0" hangingPunct="1">
              <a:lnSpc>
                <a:spcPct val="90000"/>
              </a:lnSpc>
              <a:spcBef>
                <a:spcPts val="750"/>
              </a:spcBef>
              <a:buFont typeface="Arial" panose="020B0604020202020204" pitchFamily="34" charset="0"/>
              <a:buNone/>
            </a:pPr>
            <a:r>
              <a:rPr lang="en-US" dirty="0"/>
              <a:t>Click to edit Master text styles</a:t>
            </a:r>
          </a:p>
        </p:txBody>
      </p:sp>
      <p:sp>
        <p:nvSpPr>
          <p:cNvPr id="6" name="Slide Number Placeholder 5"/>
          <p:cNvSpPr>
            <a:spLocks noGrp="1"/>
          </p:cNvSpPr>
          <p:nvPr>
            <p:ph type="sldNum" sz="quarter" idx="12"/>
          </p:nvPr>
        </p:nvSpPr>
        <p:spPr/>
        <p:txBody>
          <a:bodyPr/>
          <a:lstStyle>
            <a:lvl1pPr>
              <a:defRPr lang="en-US" sz="1800" kern="1200" smtClean="0">
                <a:solidFill>
                  <a:schemeClr val="bg1"/>
                </a:solidFill>
                <a:latin typeface="DejaVu Sans" panose="020B0603030804020204" pitchFamily="34" charset="0"/>
                <a:ea typeface="DejaVu Sans" panose="020B0603030804020204" pitchFamily="34" charset="0"/>
                <a:cs typeface="DejaVu Sans" panose="020B0603030804020204" pitchFamily="34" charset="0"/>
              </a:defRPr>
            </a:lvl1pPr>
          </a:lstStyle>
          <a:p>
            <a:fld id="{B4AAD609-F83C-4414-814B-B5A2DF99692C}" type="slidenum">
              <a:rPr lang="en-GB" smtClean="0"/>
              <a:pPr/>
              <a:t>‹#›</a:t>
            </a:fld>
            <a:endParaRPr lang="en-GB" dirty="0"/>
          </a:p>
        </p:txBody>
      </p:sp>
      <p:sp>
        <p:nvSpPr>
          <p:cNvPr id="9" name="Footer Placeholder 4">
            <a:extLst>
              <a:ext uri="{FF2B5EF4-FFF2-40B4-BE49-F238E27FC236}">
                <a16:creationId xmlns:a16="http://schemas.microsoft.com/office/drawing/2014/main" id="{4CF8ACC2-DB1E-4D9F-9E27-81D23A7824A8}"/>
              </a:ext>
            </a:extLst>
          </p:cNvPr>
          <p:cNvSpPr>
            <a:spLocks noGrp="1"/>
          </p:cNvSpPr>
          <p:nvPr>
            <p:ph type="ftr" sz="quarter" idx="11"/>
          </p:nvPr>
        </p:nvSpPr>
        <p:spPr>
          <a:xfrm>
            <a:off x="245532" y="5296959"/>
            <a:ext cx="3429000" cy="304271"/>
          </a:xfrm>
        </p:spPr>
        <p:txBody>
          <a:bodyPr/>
          <a:lstStyle>
            <a:lvl1pPr marL="0" algn="ctr" defTabSz="457200" rtl="0" eaLnBrk="1" latinLnBrk="0" hangingPunct="1">
              <a:defRPr lang="en-US" sz="900" kern="1200" smtClean="0">
                <a:solidFill>
                  <a:schemeClr val="tx1">
                    <a:tint val="75000"/>
                  </a:schemeClr>
                </a:solidFill>
                <a:latin typeface="Lato Hairline" panose="020F0502020204030203" pitchFamily="34" charset="0"/>
                <a:ea typeface="Lato Hairline" panose="020F0502020204030203" pitchFamily="34" charset="0"/>
                <a:cs typeface="Lato Hairline" panose="020F0502020204030203" pitchFamily="34" charset="0"/>
              </a:defRPr>
            </a:lvl1pPr>
          </a:lstStyle>
          <a:p>
            <a:r>
              <a:rPr lang="en-GB" dirty="0"/>
              <a:t>CS 0007 – Summer 2020</a:t>
            </a:r>
          </a:p>
        </p:txBody>
      </p:sp>
    </p:spTree>
    <p:extLst>
      <p:ext uri="{BB962C8B-B14F-4D97-AF65-F5344CB8AC3E}">
        <p14:creationId xmlns:p14="http://schemas.microsoft.com/office/powerpoint/2010/main" val="28118190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pic>
        <p:nvPicPr>
          <p:cNvPr id="2" name="Graphic 1">
            <a:extLst>
              <a:ext uri="{FF2B5EF4-FFF2-40B4-BE49-F238E27FC236}">
                <a16:creationId xmlns:a16="http://schemas.microsoft.com/office/drawing/2014/main" id="{993DEAFF-0805-4387-A81F-C5B1BE210246}"/>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056" y="0"/>
            <a:ext cx="10155888" cy="5715000"/>
          </a:xfrm>
          <a:prstGeom prst="rect">
            <a:avLst/>
          </a:prstGeom>
        </p:spPr>
      </p:pic>
      <p:sp>
        <p:nvSpPr>
          <p:cNvPr id="6" name="Footer Placeholder 4">
            <a:extLst>
              <a:ext uri="{FF2B5EF4-FFF2-40B4-BE49-F238E27FC236}">
                <a16:creationId xmlns:a16="http://schemas.microsoft.com/office/drawing/2014/main" id="{6705B74C-4229-4378-B896-B906620C8485}"/>
              </a:ext>
            </a:extLst>
          </p:cNvPr>
          <p:cNvSpPr txBox="1">
            <a:spLocks/>
          </p:cNvSpPr>
          <p:nvPr userDrawn="1"/>
        </p:nvSpPr>
        <p:spPr>
          <a:xfrm>
            <a:off x="183444" y="5274261"/>
            <a:ext cx="3429000" cy="304271"/>
          </a:xfrm>
          <a:prstGeom prst="rect">
            <a:avLst/>
          </a:prstGeom>
        </p:spPr>
        <p:txBody>
          <a:bodyPr vert="horz" lIns="91440" tIns="45720" rIns="91440" bIns="45720" rtlCol="0" anchor="ctr"/>
          <a:lstStyle>
            <a:defPPr>
              <a:defRPr lang="en-US"/>
            </a:defPPr>
            <a:lvl1pPr marL="0" algn="ctr" defTabSz="457200" rtl="0" eaLnBrk="1" latinLnBrk="0" hangingPunct="1">
              <a:defRPr sz="900" kern="1200">
                <a:solidFill>
                  <a:schemeClr val="tx1">
                    <a:tint val="75000"/>
                  </a:schemeClr>
                </a:solidFill>
                <a:latin typeface="Lato Hairline" panose="020F0502020204030203" pitchFamily="34" charset="0"/>
                <a:ea typeface="Lato Hairline" panose="020F0502020204030203" pitchFamily="34" charset="0"/>
                <a:cs typeface="Lato Hairline" panose="020F0502020204030203" pitchFamily="34" charset="0"/>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GB" dirty="0"/>
              <a:t>CS 0007 – Summer 2020</a:t>
            </a:r>
          </a:p>
        </p:txBody>
      </p:sp>
      <p:sp>
        <p:nvSpPr>
          <p:cNvPr id="11" name="Title 1">
            <a:extLst>
              <a:ext uri="{FF2B5EF4-FFF2-40B4-BE49-F238E27FC236}">
                <a16:creationId xmlns:a16="http://schemas.microsoft.com/office/drawing/2014/main" id="{69D825A9-FB59-4202-9485-533A57E6F3ED}"/>
              </a:ext>
            </a:extLst>
          </p:cNvPr>
          <p:cNvSpPr>
            <a:spLocks noGrp="1"/>
          </p:cNvSpPr>
          <p:nvPr>
            <p:ph type="title"/>
          </p:nvPr>
        </p:nvSpPr>
        <p:spPr>
          <a:xfrm>
            <a:off x="0" y="22861"/>
            <a:ext cx="10261600" cy="304272"/>
          </a:xfrm>
        </p:spPr>
        <p:txBody>
          <a:bodyPr>
            <a:noAutofit/>
          </a:bodyPr>
          <a:lstStyle>
            <a:lvl1pPr>
              <a:defRPr sz="1800">
                <a:solidFill>
                  <a:schemeClr val="accent1">
                    <a:lumMod val="50000"/>
                  </a:schemeClr>
                </a:solidFill>
                <a:latin typeface="Marcellus SC" panose="020E0602050203020307" pitchFamily="34" charset="0"/>
                <a:ea typeface="Lato Heavy" panose="020F0502020204030203" pitchFamily="34" charset="0"/>
                <a:cs typeface="Lato Heavy" panose="020F0502020204030203" pitchFamily="34" charset="0"/>
              </a:defRPr>
            </a:lvl1pPr>
          </a:lstStyle>
          <a:p>
            <a:r>
              <a:rPr lang="en-US" dirty="0"/>
              <a:t>Click to edit Master title style</a:t>
            </a:r>
          </a:p>
        </p:txBody>
      </p:sp>
      <p:sp>
        <p:nvSpPr>
          <p:cNvPr id="12" name="Slide Number Placeholder 5">
            <a:extLst>
              <a:ext uri="{FF2B5EF4-FFF2-40B4-BE49-F238E27FC236}">
                <a16:creationId xmlns:a16="http://schemas.microsoft.com/office/drawing/2014/main" id="{44603BD3-B0D4-478A-9A0E-6BF89FA65315}"/>
              </a:ext>
            </a:extLst>
          </p:cNvPr>
          <p:cNvSpPr>
            <a:spLocks noGrp="1"/>
          </p:cNvSpPr>
          <p:nvPr>
            <p:ph type="sldNum" sz="quarter" idx="12"/>
          </p:nvPr>
        </p:nvSpPr>
        <p:spPr>
          <a:xfrm>
            <a:off x="9326563" y="5335062"/>
            <a:ext cx="684742" cy="304271"/>
          </a:xfrm>
        </p:spPr>
        <p:txBody>
          <a:bodyPr/>
          <a:lstStyle>
            <a:lvl1pPr>
              <a:defRPr sz="1800">
                <a:solidFill>
                  <a:schemeClr val="bg1"/>
                </a:solidFill>
                <a:latin typeface="DejaVu Sans" panose="020B0603030804020204" pitchFamily="34" charset="0"/>
                <a:ea typeface="DejaVu Sans" panose="020B0603030804020204" pitchFamily="34" charset="0"/>
                <a:cs typeface="DejaVu Sans" panose="020B0603030804020204" pitchFamily="34" charset="0"/>
              </a:defRPr>
            </a:lvl1pPr>
          </a:lstStyle>
          <a:p>
            <a:fld id="{B4AAD609-F83C-4414-814B-B5A2DF99692C}" type="slidenum">
              <a:rPr lang="en-US" smtClean="0"/>
              <a:pPr/>
              <a:t>‹#›</a:t>
            </a:fld>
            <a:endParaRPr lang="en-US" dirty="0"/>
          </a:p>
        </p:txBody>
      </p:sp>
    </p:spTree>
    <p:extLst>
      <p:ext uri="{BB962C8B-B14F-4D97-AF65-F5344CB8AC3E}">
        <p14:creationId xmlns:p14="http://schemas.microsoft.com/office/powerpoint/2010/main" val="4009510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98500" y="1521354"/>
            <a:ext cx="4318000" cy="3626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143500" y="1521354"/>
            <a:ext cx="4318000" cy="362611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nb-NO"/>
              <a:t>CS/COE 0449 – Spring 2019/2020</a:t>
            </a:r>
            <a:endParaRPr lang="en-US"/>
          </a:p>
        </p:txBody>
      </p:sp>
      <p:sp>
        <p:nvSpPr>
          <p:cNvPr id="7" name="Slide Number Placeholder 6"/>
          <p:cNvSpPr>
            <a:spLocks noGrp="1"/>
          </p:cNvSpPr>
          <p:nvPr>
            <p:ph type="sldNum" sz="quarter" idx="12"/>
          </p:nvPr>
        </p:nvSpPr>
        <p:spPr/>
        <p:txBody>
          <a:bodyPr/>
          <a:lstStyle/>
          <a:p>
            <a:fld id="{B4AAD609-F83C-4414-814B-B5A2DF99692C}" type="slidenum">
              <a:rPr lang="en-US" smtClean="0"/>
              <a:t>‹#›</a:t>
            </a:fld>
            <a:endParaRPr lang="en-US"/>
          </a:p>
        </p:txBody>
      </p:sp>
    </p:spTree>
    <p:extLst>
      <p:ext uri="{BB962C8B-B14F-4D97-AF65-F5344CB8AC3E}">
        <p14:creationId xmlns:p14="http://schemas.microsoft.com/office/powerpoint/2010/main" val="2233033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99823" y="304271"/>
            <a:ext cx="8763000" cy="1104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699824" y="1400969"/>
            <a:ext cx="4298156" cy="686593"/>
          </a:xfrm>
        </p:spPr>
        <p:txBody>
          <a:bodyPr anchor="b"/>
          <a:lstStyle>
            <a:lvl1pPr marL="0" indent="0">
              <a:buNone/>
              <a:defRPr sz="2000" b="1"/>
            </a:lvl1pPr>
            <a:lvl2pPr marL="380985" indent="0">
              <a:buNone/>
              <a:defRPr sz="1667" b="1"/>
            </a:lvl2pPr>
            <a:lvl3pPr marL="761970" indent="0">
              <a:buNone/>
              <a:defRPr sz="1500" b="1"/>
            </a:lvl3pPr>
            <a:lvl4pPr marL="1142954" indent="0">
              <a:buNone/>
              <a:defRPr sz="1333" b="1"/>
            </a:lvl4pPr>
            <a:lvl5pPr marL="1523939" indent="0">
              <a:buNone/>
              <a:defRPr sz="1333" b="1"/>
            </a:lvl5pPr>
            <a:lvl6pPr marL="1904924" indent="0">
              <a:buNone/>
              <a:defRPr sz="1333" b="1"/>
            </a:lvl6pPr>
            <a:lvl7pPr marL="2285909" indent="0">
              <a:buNone/>
              <a:defRPr sz="1333" b="1"/>
            </a:lvl7pPr>
            <a:lvl8pPr marL="2666893" indent="0">
              <a:buNone/>
              <a:defRPr sz="1333" b="1"/>
            </a:lvl8pPr>
            <a:lvl9pPr marL="3047878" indent="0">
              <a:buNone/>
              <a:defRPr sz="1333" b="1"/>
            </a:lvl9pPr>
          </a:lstStyle>
          <a:p>
            <a:pPr lvl="0"/>
            <a:r>
              <a:rPr lang="en-US"/>
              <a:t>Click to edit Master text styles</a:t>
            </a:r>
          </a:p>
        </p:txBody>
      </p:sp>
      <p:sp>
        <p:nvSpPr>
          <p:cNvPr id="4" name="Content Placeholder 3"/>
          <p:cNvSpPr>
            <a:spLocks noGrp="1"/>
          </p:cNvSpPr>
          <p:nvPr>
            <p:ph sz="half" idx="2"/>
          </p:nvPr>
        </p:nvSpPr>
        <p:spPr>
          <a:xfrm>
            <a:off x="699824" y="2087563"/>
            <a:ext cx="4298156" cy="30704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43500" y="1400969"/>
            <a:ext cx="4319323" cy="686593"/>
          </a:xfrm>
        </p:spPr>
        <p:txBody>
          <a:bodyPr anchor="b"/>
          <a:lstStyle>
            <a:lvl1pPr marL="0" indent="0">
              <a:buNone/>
              <a:defRPr sz="2000" b="1"/>
            </a:lvl1pPr>
            <a:lvl2pPr marL="380985" indent="0">
              <a:buNone/>
              <a:defRPr sz="1667" b="1"/>
            </a:lvl2pPr>
            <a:lvl3pPr marL="761970" indent="0">
              <a:buNone/>
              <a:defRPr sz="1500" b="1"/>
            </a:lvl3pPr>
            <a:lvl4pPr marL="1142954" indent="0">
              <a:buNone/>
              <a:defRPr sz="1333" b="1"/>
            </a:lvl4pPr>
            <a:lvl5pPr marL="1523939" indent="0">
              <a:buNone/>
              <a:defRPr sz="1333" b="1"/>
            </a:lvl5pPr>
            <a:lvl6pPr marL="1904924" indent="0">
              <a:buNone/>
              <a:defRPr sz="1333" b="1"/>
            </a:lvl6pPr>
            <a:lvl7pPr marL="2285909" indent="0">
              <a:buNone/>
              <a:defRPr sz="1333" b="1"/>
            </a:lvl7pPr>
            <a:lvl8pPr marL="2666893" indent="0">
              <a:buNone/>
              <a:defRPr sz="1333" b="1"/>
            </a:lvl8pPr>
            <a:lvl9pPr marL="3047878" indent="0">
              <a:buNone/>
              <a:defRPr sz="1333" b="1"/>
            </a:lvl9pPr>
          </a:lstStyle>
          <a:p>
            <a:pPr lvl="0"/>
            <a:r>
              <a:rPr lang="en-US"/>
              <a:t>Click to edit Master text styles</a:t>
            </a:r>
          </a:p>
        </p:txBody>
      </p:sp>
      <p:sp>
        <p:nvSpPr>
          <p:cNvPr id="6" name="Content Placeholder 5"/>
          <p:cNvSpPr>
            <a:spLocks noGrp="1"/>
          </p:cNvSpPr>
          <p:nvPr>
            <p:ph sz="quarter" idx="4"/>
          </p:nvPr>
        </p:nvSpPr>
        <p:spPr>
          <a:xfrm>
            <a:off x="5143500" y="2087563"/>
            <a:ext cx="4319323" cy="307049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r>
              <a:rPr lang="nb-NO"/>
              <a:t>CS/COE 0449 – Spring 2019/2020</a:t>
            </a:r>
            <a:endParaRPr lang="en-US"/>
          </a:p>
        </p:txBody>
      </p:sp>
      <p:sp>
        <p:nvSpPr>
          <p:cNvPr id="9" name="Slide Number Placeholder 8"/>
          <p:cNvSpPr>
            <a:spLocks noGrp="1"/>
          </p:cNvSpPr>
          <p:nvPr>
            <p:ph type="sldNum" sz="quarter" idx="12"/>
          </p:nvPr>
        </p:nvSpPr>
        <p:spPr/>
        <p:txBody>
          <a:bodyPr/>
          <a:lstStyle/>
          <a:p>
            <a:fld id="{B4AAD609-F83C-4414-814B-B5A2DF99692C}" type="slidenum">
              <a:rPr lang="en-US" smtClean="0"/>
              <a:t>‹#›</a:t>
            </a:fld>
            <a:endParaRPr lang="en-US"/>
          </a:p>
        </p:txBody>
      </p:sp>
    </p:spTree>
    <p:extLst>
      <p:ext uri="{BB962C8B-B14F-4D97-AF65-F5344CB8AC3E}">
        <p14:creationId xmlns:p14="http://schemas.microsoft.com/office/powerpoint/2010/main" val="1695917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r>
              <a:rPr lang="nb-NO"/>
              <a:t>CS/COE 0449 – Spring 2019/2020</a:t>
            </a:r>
            <a:endParaRPr lang="en-US"/>
          </a:p>
        </p:txBody>
      </p:sp>
      <p:sp>
        <p:nvSpPr>
          <p:cNvPr id="4" name="Slide Number Placeholder 3"/>
          <p:cNvSpPr>
            <a:spLocks noGrp="1"/>
          </p:cNvSpPr>
          <p:nvPr>
            <p:ph type="sldNum" sz="quarter" idx="12"/>
          </p:nvPr>
        </p:nvSpPr>
        <p:spPr/>
        <p:txBody>
          <a:bodyPr/>
          <a:lstStyle/>
          <a:p>
            <a:fld id="{B4AAD609-F83C-4414-814B-B5A2DF99692C}" type="slidenum">
              <a:rPr lang="en-US" smtClean="0"/>
              <a:t>‹#›</a:t>
            </a:fld>
            <a:endParaRPr lang="en-US"/>
          </a:p>
        </p:txBody>
      </p:sp>
    </p:spTree>
    <p:extLst>
      <p:ext uri="{BB962C8B-B14F-4D97-AF65-F5344CB8AC3E}">
        <p14:creationId xmlns:p14="http://schemas.microsoft.com/office/powerpoint/2010/main" val="38442019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9824" y="381000"/>
            <a:ext cx="3276864" cy="1333500"/>
          </a:xfrm>
        </p:spPr>
        <p:txBody>
          <a:bodyPr anchor="b"/>
          <a:lstStyle>
            <a:lvl1pPr>
              <a:defRPr sz="2667"/>
            </a:lvl1pPr>
          </a:lstStyle>
          <a:p>
            <a:r>
              <a:rPr lang="en-US"/>
              <a:t>Click to edit Master title style</a:t>
            </a:r>
            <a:endParaRPr lang="en-US" dirty="0"/>
          </a:p>
        </p:txBody>
      </p:sp>
      <p:sp>
        <p:nvSpPr>
          <p:cNvPr id="3" name="Content Placeholder 2"/>
          <p:cNvSpPr>
            <a:spLocks noGrp="1"/>
          </p:cNvSpPr>
          <p:nvPr>
            <p:ph idx="1"/>
          </p:nvPr>
        </p:nvSpPr>
        <p:spPr>
          <a:xfrm>
            <a:off x="4319323" y="822855"/>
            <a:ext cx="5143500" cy="4061354"/>
          </a:xfrm>
        </p:spPr>
        <p:txBody>
          <a:bodyPr/>
          <a:lstStyle>
            <a:lvl1pPr>
              <a:defRPr sz="2667"/>
            </a:lvl1pPr>
            <a:lvl2pPr>
              <a:defRPr sz="2333"/>
            </a:lvl2pPr>
            <a:lvl3pPr>
              <a:defRPr sz="2000"/>
            </a:lvl3pPr>
            <a:lvl4pPr>
              <a:defRPr sz="1667"/>
            </a:lvl4pPr>
            <a:lvl5pPr>
              <a:defRPr sz="1667"/>
            </a:lvl5pPr>
            <a:lvl6pPr>
              <a:defRPr sz="1667"/>
            </a:lvl6pPr>
            <a:lvl7pPr>
              <a:defRPr sz="1667"/>
            </a:lvl7pPr>
            <a:lvl8pPr>
              <a:defRPr sz="1667"/>
            </a:lvl8pPr>
            <a:lvl9pPr>
              <a:defRPr sz="1667"/>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99824" y="1714500"/>
            <a:ext cx="3276864" cy="3176323"/>
          </a:xfrm>
        </p:spPr>
        <p:txBody>
          <a:bodyPr/>
          <a:lstStyle>
            <a:lvl1pPr marL="0" indent="0">
              <a:buNone/>
              <a:defRPr sz="1333"/>
            </a:lvl1pPr>
            <a:lvl2pPr marL="380985" indent="0">
              <a:buNone/>
              <a:defRPr sz="1167"/>
            </a:lvl2pPr>
            <a:lvl3pPr marL="761970" indent="0">
              <a:buNone/>
              <a:defRPr sz="1000"/>
            </a:lvl3pPr>
            <a:lvl4pPr marL="1142954" indent="0">
              <a:buNone/>
              <a:defRPr sz="833"/>
            </a:lvl4pPr>
            <a:lvl5pPr marL="1523939" indent="0">
              <a:buNone/>
              <a:defRPr sz="833"/>
            </a:lvl5pPr>
            <a:lvl6pPr marL="1904924" indent="0">
              <a:buNone/>
              <a:defRPr sz="833"/>
            </a:lvl6pPr>
            <a:lvl7pPr marL="2285909" indent="0">
              <a:buNone/>
              <a:defRPr sz="833"/>
            </a:lvl7pPr>
            <a:lvl8pPr marL="2666893" indent="0">
              <a:buNone/>
              <a:defRPr sz="833"/>
            </a:lvl8pPr>
            <a:lvl9pPr marL="3047878" indent="0">
              <a:buNone/>
              <a:defRPr sz="833"/>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nb-NO"/>
              <a:t>CS/COE 0449 – Spring 2019/2020</a:t>
            </a:r>
            <a:endParaRPr lang="en-US"/>
          </a:p>
        </p:txBody>
      </p:sp>
      <p:sp>
        <p:nvSpPr>
          <p:cNvPr id="7" name="Slide Number Placeholder 6"/>
          <p:cNvSpPr>
            <a:spLocks noGrp="1"/>
          </p:cNvSpPr>
          <p:nvPr>
            <p:ph type="sldNum" sz="quarter" idx="12"/>
          </p:nvPr>
        </p:nvSpPr>
        <p:spPr/>
        <p:txBody>
          <a:bodyPr/>
          <a:lstStyle/>
          <a:p>
            <a:fld id="{B4AAD609-F83C-4414-814B-B5A2DF99692C}" type="slidenum">
              <a:rPr lang="en-US" smtClean="0"/>
              <a:t>‹#›</a:t>
            </a:fld>
            <a:endParaRPr lang="en-US"/>
          </a:p>
        </p:txBody>
      </p:sp>
    </p:spTree>
    <p:extLst>
      <p:ext uri="{BB962C8B-B14F-4D97-AF65-F5344CB8AC3E}">
        <p14:creationId xmlns:p14="http://schemas.microsoft.com/office/powerpoint/2010/main" val="819600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9824" y="381000"/>
            <a:ext cx="3276864" cy="1333500"/>
          </a:xfrm>
        </p:spPr>
        <p:txBody>
          <a:bodyPr anchor="b"/>
          <a:lstStyle>
            <a:lvl1pPr>
              <a:defRPr sz="2667"/>
            </a:lvl1pPr>
          </a:lstStyle>
          <a:p>
            <a:r>
              <a:rPr lang="en-US"/>
              <a:t>Click to edit Master title style</a:t>
            </a:r>
            <a:endParaRPr lang="en-US" dirty="0"/>
          </a:p>
        </p:txBody>
      </p:sp>
      <p:sp>
        <p:nvSpPr>
          <p:cNvPr id="3" name="Picture Placeholder 2"/>
          <p:cNvSpPr>
            <a:spLocks noGrp="1" noChangeAspect="1"/>
          </p:cNvSpPr>
          <p:nvPr>
            <p:ph type="pic" idx="1"/>
          </p:nvPr>
        </p:nvSpPr>
        <p:spPr>
          <a:xfrm>
            <a:off x="4319323" y="822855"/>
            <a:ext cx="5143500" cy="4061354"/>
          </a:xfrm>
        </p:spPr>
        <p:txBody>
          <a:bodyPr anchor="t"/>
          <a:lstStyle>
            <a:lvl1pPr marL="0" indent="0">
              <a:buNone/>
              <a:defRPr sz="2667"/>
            </a:lvl1pPr>
            <a:lvl2pPr marL="380985" indent="0">
              <a:buNone/>
              <a:defRPr sz="2333"/>
            </a:lvl2pPr>
            <a:lvl3pPr marL="761970" indent="0">
              <a:buNone/>
              <a:defRPr sz="2000"/>
            </a:lvl3pPr>
            <a:lvl4pPr marL="1142954" indent="0">
              <a:buNone/>
              <a:defRPr sz="1667"/>
            </a:lvl4pPr>
            <a:lvl5pPr marL="1523939" indent="0">
              <a:buNone/>
              <a:defRPr sz="1667"/>
            </a:lvl5pPr>
            <a:lvl6pPr marL="1904924" indent="0">
              <a:buNone/>
              <a:defRPr sz="1667"/>
            </a:lvl6pPr>
            <a:lvl7pPr marL="2285909" indent="0">
              <a:buNone/>
              <a:defRPr sz="1667"/>
            </a:lvl7pPr>
            <a:lvl8pPr marL="2666893" indent="0">
              <a:buNone/>
              <a:defRPr sz="1667"/>
            </a:lvl8pPr>
            <a:lvl9pPr marL="3047878" indent="0">
              <a:buNone/>
              <a:defRPr sz="1667"/>
            </a:lvl9pPr>
          </a:lstStyle>
          <a:p>
            <a:r>
              <a:rPr lang="en-US"/>
              <a:t>Click icon to add picture</a:t>
            </a:r>
            <a:endParaRPr lang="en-US" dirty="0"/>
          </a:p>
        </p:txBody>
      </p:sp>
      <p:sp>
        <p:nvSpPr>
          <p:cNvPr id="4" name="Text Placeholder 3"/>
          <p:cNvSpPr>
            <a:spLocks noGrp="1"/>
          </p:cNvSpPr>
          <p:nvPr>
            <p:ph type="body" sz="half" idx="2"/>
          </p:nvPr>
        </p:nvSpPr>
        <p:spPr>
          <a:xfrm>
            <a:off x="699824" y="1714500"/>
            <a:ext cx="3276864" cy="3176323"/>
          </a:xfrm>
        </p:spPr>
        <p:txBody>
          <a:bodyPr/>
          <a:lstStyle>
            <a:lvl1pPr marL="0" indent="0">
              <a:buNone/>
              <a:defRPr sz="1333"/>
            </a:lvl1pPr>
            <a:lvl2pPr marL="380985" indent="0">
              <a:buNone/>
              <a:defRPr sz="1167"/>
            </a:lvl2pPr>
            <a:lvl3pPr marL="761970" indent="0">
              <a:buNone/>
              <a:defRPr sz="1000"/>
            </a:lvl3pPr>
            <a:lvl4pPr marL="1142954" indent="0">
              <a:buNone/>
              <a:defRPr sz="833"/>
            </a:lvl4pPr>
            <a:lvl5pPr marL="1523939" indent="0">
              <a:buNone/>
              <a:defRPr sz="833"/>
            </a:lvl5pPr>
            <a:lvl6pPr marL="1904924" indent="0">
              <a:buNone/>
              <a:defRPr sz="833"/>
            </a:lvl6pPr>
            <a:lvl7pPr marL="2285909" indent="0">
              <a:buNone/>
              <a:defRPr sz="833"/>
            </a:lvl7pPr>
            <a:lvl8pPr marL="2666893" indent="0">
              <a:buNone/>
              <a:defRPr sz="833"/>
            </a:lvl8pPr>
            <a:lvl9pPr marL="3047878" indent="0">
              <a:buNone/>
              <a:defRPr sz="833"/>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r>
              <a:rPr lang="nb-NO"/>
              <a:t>CS/COE 0449 – Spring 2019/2020</a:t>
            </a:r>
            <a:endParaRPr lang="en-US"/>
          </a:p>
        </p:txBody>
      </p:sp>
      <p:sp>
        <p:nvSpPr>
          <p:cNvPr id="7" name="Slide Number Placeholder 6"/>
          <p:cNvSpPr>
            <a:spLocks noGrp="1"/>
          </p:cNvSpPr>
          <p:nvPr>
            <p:ph type="sldNum" sz="quarter" idx="12"/>
          </p:nvPr>
        </p:nvSpPr>
        <p:spPr/>
        <p:txBody>
          <a:bodyPr/>
          <a:lstStyle/>
          <a:p>
            <a:fld id="{B4AAD609-F83C-4414-814B-B5A2DF99692C}" type="slidenum">
              <a:rPr lang="en-US" smtClean="0"/>
              <a:t>‹#›</a:t>
            </a:fld>
            <a:endParaRPr lang="en-US"/>
          </a:p>
        </p:txBody>
      </p:sp>
    </p:spTree>
    <p:extLst>
      <p:ext uri="{BB962C8B-B14F-4D97-AF65-F5344CB8AC3E}">
        <p14:creationId xmlns:p14="http://schemas.microsoft.com/office/powerpoint/2010/main" val="6634631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1600" y="304271"/>
            <a:ext cx="9956800" cy="110463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01600" y="1521354"/>
            <a:ext cx="9956800" cy="362611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1600" y="5296959"/>
            <a:ext cx="2286000" cy="30427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3365500" y="5296959"/>
            <a:ext cx="3429000" cy="304271"/>
          </a:xfrm>
          <a:prstGeom prst="rect">
            <a:avLst/>
          </a:prstGeom>
        </p:spPr>
        <p:txBody>
          <a:bodyPr vert="horz" lIns="91440" tIns="45720" rIns="91440" bIns="45720" rtlCol="0" anchor="ctr"/>
          <a:lstStyle>
            <a:lvl1pPr algn="ctr">
              <a:defRPr sz="1000">
                <a:solidFill>
                  <a:schemeClr val="tx1">
                    <a:tint val="75000"/>
                  </a:schemeClr>
                </a:solidFill>
              </a:defRPr>
            </a:lvl1pPr>
          </a:lstStyle>
          <a:p>
            <a:r>
              <a:rPr lang="nb-NO"/>
              <a:t>CS 0007 – Summer 2020</a:t>
            </a:r>
            <a:endParaRPr lang="en-US" dirty="0"/>
          </a:p>
        </p:txBody>
      </p:sp>
      <p:sp>
        <p:nvSpPr>
          <p:cNvPr id="6" name="Slide Number Placeholder 5"/>
          <p:cNvSpPr>
            <a:spLocks noGrp="1"/>
          </p:cNvSpPr>
          <p:nvPr>
            <p:ph type="sldNum" sz="quarter" idx="4"/>
          </p:nvPr>
        </p:nvSpPr>
        <p:spPr>
          <a:xfrm>
            <a:off x="7772400" y="5296959"/>
            <a:ext cx="2286000" cy="304271"/>
          </a:xfrm>
          <a:prstGeom prst="rect">
            <a:avLst/>
          </a:prstGeom>
        </p:spPr>
        <p:txBody>
          <a:bodyPr vert="horz" lIns="91440" tIns="45720" rIns="91440" bIns="45720" rtlCol="0" anchor="ctr"/>
          <a:lstStyle>
            <a:lvl1pPr algn="r">
              <a:defRPr sz="1000">
                <a:solidFill>
                  <a:schemeClr val="tx1">
                    <a:tint val="75000"/>
                  </a:schemeClr>
                </a:solidFill>
              </a:defRPr>
            </a:lvl1pPr>
          </a:lstStyle>
          <a:p>
            <a:fld id="{B4AAD609-F83C-4414-814B-B5A2DF99692C}" type="slidenum">
              <a:rPr lang="en-US" smtClean="0"/>
              <a:t>‹#›</a:t>
            </a:fld>
            <a:endParaRPr lang="en-US"/>
          </a:p>
        </p:txBody>
      </p:sp>
    </p:spTree>
    <p:extLst>
      <p:ext uri="{BB962C8B-B14F-4D97-AF65-F5344CB8AC3E}">
        <p14:creationId xmlns:p14="http://schemas.microsoft.com/office/powerpoint/2010/main" val="130006591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66" r:id="rId4"/>
    <p:sldLayoutId id="2147483676" r:id="rId5"/>
    <p:sldLayoutId id="2147483677"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hf hdr="0" dt="0"/>
  <p:txStyles>
    <p:titleStyle>
      <a:lvl1pPr algn="l" defTabSz="761970" rtl="0" eaLnBrk="1" latinLnBrk="0" hangingPunct="1">
        <a:lnSpc>
          <a:spcPct val="90000"/>
        </a:lnSpc>
        <a:spcBef>
          <a:spcPct val="0"/>
        </a:spcBef>
        <a:buNone/>
        <a:defRPr sz="3667" kern="1200">
          <a:solidFill>
            <a:schemeClr val="tx1"/>
          </a:solidFill>
          <a:latin typeface="+mj-lt"/>
          <a:ea typeface="+mj-ea"/>
          <a:cs typeface="+mj-cs"/>
        </a:defRPr>
      </a:lvl1pPr>
    </p:titleStyle>
    <p:body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6.jpg"/><Relationship Id="rId5" Type="http://schemas.openxmlformats.org/officeDocument/2006/relationships/image" Target="../media/image15.svg"/><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8" Type="http://schemas.openxmlformats.org/officeDocument/2006/relationships/image" Target="../media/image16.jpg"/><Relationship Id="rId3" Type="http://schemas.openxmlformats.org/officeDocument/2006/relationships/image" Target="../media/image13.svg"/><Relationship Id="rId7" Type="http://schemas.openxmlformats.org/officeDocument/2006/relationships/image" Target="../media/image15.svg"/><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image" Target="../media/image14.png"/><Relationship Id="rId5" Type="http://schemas.microsoft.com/office/2007/relationships/hdphoto" Target="../media/hdphoto1.wdp"/><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15.sv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9.jpe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2" Type="http://schemas.openxmlformats.org/officeDocument/2006/relationships/hyperlink" Target="https://www.cs.hmc.edu/~cs5grad/cs5book.pdf" TargetMode="Externa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16.jpg"/><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23.png"/><Relationship Id="rId2" Type="http://schemas.openxmlformats.org/officeDocument/2006/relationships/image" Target="../media/image16.jp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17.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7" Type="http://schemas.openxmlformats.org/officeDocument/2006/relationships/image" Target="../media/image26.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3.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25.png"/><Relationship Id="rId7" Type="http://schemas.openxmlformats.org/officeDocument/2006/relationships/image" Target="../media/image19.jpeg"/><Relationship Id="rId2" Type="http://schemas.openxmlformats.org/officeDocument/2006/relationships/image" Target="../media/image26.png"/><Relationship Id="rId1" Type="http://schemas.openxmlformats.org/officeDocument/2006/relationships/slideLayout" Target="../slideLayouts/slideLayout2.xml"/><Relationship Id="rId6" Type="http://schemas.openxmlformats.org/officeDocument/2006/relationships/image" Target="../media/image18.png"/><Relationship Id="rId5" Type="http://schemas.microsoft.com/office/2007/relationships/hdphoto" Target="../media/hdphoto1.wdp"/><Relationship Id="rId4" Type="http://schemas.openxmlformats.org/officeDocument/2006/relationships/image" Target="../media/image17.png"/><Relationship Id="rId9" Type="http://schemas.openxmlformats.org/officeDocument/2006/relationships/image" Target="../media/image15.sv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F694F1-53D4-4D25-8D15-347ECE3A3B1B}"/>
              </a:ext>
            </a:extLst>
          </p:cNvPr>
          <p:cNvSpPr>
            <a:spLocks noGrp="1"/>
          </p:cNvSpPr>
          <p:nvPr>
            <p:ph type="ctrTitle"/>
          </p:nvPr>
        </p:nvSpPr>
        <p:spPr/>
        <p:txBody>
          <a:bodyPr/>
          <a:lstStyle/>
          <a:p>
            <a:r>
              <a:rPr lang="en-US" sz="4000" dirty="0"/>
              <a:t>About</a:t>
            </a:r>
            <a:br>
              <a:rPr lang="en-US" sz="4000" dirty="0"/>
            </a:br>
            <a:r>
              <a:rPr lang="en-US" sz="4000" dirty="0"/>
              <a:t>Programming</a:t>
            </a:r>
            <a:endParaRPr lang="en-US" dirty="0"/>
          </a:p>
        </p:txBody>
      </p:sp>
      <p:sp>
        <p:nvSpPr>
          <p:cNvPr id="12" name="Oval 11">
            <a:extLst>
              <a:ext uri="{FF2B5EF4-FFF2-40B4-BE49-F238E27FC236}">
                <a16:creationId xmlns:a16="http://schemas.microsoft.com/office/drawing/2014/main" id="{6ECBD29C-41C8-4F92-AF93-90AEDE70CA38}"/>
              </a:ext>
            </a:extLst>
          </p:cNvPr>
          <p:cNvSpPr/>
          <p:nvPr/>
        </p:nvSpPr>
        <p:spPr>
          <a:xfrm>
            <a:off x="7745256" y="712266"/>
            <a:ext cx="900953" cy="900953"/>
          </a:xfrm>
          <a:prstGeom prst="ellipse">
            <a:avLst/>
          </a:prstGeom>
          <a:no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bg1">
                    <a:lumMod val="85000"/>
                  </a:schemeClr>
                </a:solidFill>
                <a:latin typeface="Segoe UI" panose="020B0502040204020203" pitchFamily="34" charset="0"/>
                <a:ea typeface="Lato Black" panose="020F0502020204030203" pitchFamily="34" charset="0"/>
                <a:cs typeface="Segoe UI" panose="020B0502040204020203" pitchFamily="34" charset="0"/>
              </a:rPr>
              <a:t>#2</a:t>
            </a:r>
          </a:p>
        </p:txBody>
      </p:sp>
    </p:spTree>
    <p:extLst>
      <p:ext uri="{BB962C8B-B14F-4D97-AF65-F5344CB8AC3E}">
        <p14:creationId xmlns:p14="http://schemas.microsoft.com/office/powerpoint/2010/main" val="12501407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8B07479-53EE-428C-B256-204C7D2EAE40}"/>
              </a:ext>
            </a:extLst>
          </p:cNvPr>
          <p:cNvSpPr>
            <a:spLocks noGrp="1"/>
          </p:cNvSpPr>
          <p:nvPr>
            <p:ph type="title"/>
          </p:nvPr>
        </p:nvSpPr>
        <p:spPr/>
        <p:txBody>
          <a:bodyPr/>
          <a:lstStyle/>
          <a:p>
            <a:r>
              <a:rPr lang="en-GB" dirty="0"/>
              <a:t>Algorithms</a:t>
            </a:r>
          </a:p>
        </p:txBody>
      </p:sp>
      <p:sp>
        <p:nvSpPr>
          <p:cNvPr id="7" name="Text Placeholder 6">
            <a:extLst>
              <a:ext uri="{FF2B5EF4-FFF2-40B4-BE49-F238E27FC236}">
                <a16:creationId xmlns:a16="http://schemas.microsoft.com/office/drawing/2014/main" id="{88DA3E66-B912-4FB4-9220-E89BD7721914}"/>
              </a:ext>
            </a:extLst>
          </p:cNvPr>
          <p:cNvSpPr>
            <a:spLocks noGrp="1"/>
          </p:cNvSpPr>
          <p:nvPr>
            <p:ph type="body" idx="1"/>
          </p:nvPr>
        </p:nvSpPr>
        <p:spPr/>
        <p:txBody>
          <a:bodyPr/>
          <a:lstStyle/>
          <a:p>
            <a:r>
              <a:rPr lang="en-US" dirty="0"/>
              <a:t>Delicious </a:t>
            </a:r>
            <a:r>
              <a:rPr lang="en-US" dirty="0" err="1"/>
              <a:t>recipies</a:t>
            </a:r>
            <a:r>
              <a:rPr lang="en-US" dirty="0"/>
              <a:t>!</a:t>
            </a:r>
            <a:endParaRPr lang="en-GB" dirty="0"/>
          </a:p>
        </p:txBody>
      </p:sp>
      <p:sp>
        <p:nvSpPr>
          <p:cNvPr id="5" name="Slide Number Placeholder 4">
            <a:extLst>
              <a:ext uri="{FF2B5EF4-FFF2-40B4-BE49-F238E27FC236}">
                <a16:creationId xmlns:a16="http://schemas.microsoft.com/office/drawing/2014/main" id="{38D07D11-1EB7-40B0-8F16-14E643D23801}"/>
              </a:ext>
            </a:extLst>
          </p:cNvPr>
          <p:cNvSpPr>
            <a:spLocks noGrp="1"/>
          </p:cNvSpPr>
          <p:nvPr>
            <p:ph type="sldNum" sz="quarter" idx="12"/>
          </p:nvPr>
        </p:nvSpPr>
        <p:spPr/>
        <p:txBody>
          <a:bodyPr/>
          <a:lstStyle/>
          <a:p>
            <a:fld id="{B4AAD609-F83C-4414-814B-B5A2DF99692C}" type="slidenum">
              <a:rPr lang="en-US" smtClean="0"/>
              <a:pPr/>
              <a:t>10</a:t>
            </a:fld>
            <a:endParaRPr lang="en-US" dirty="0"/>
          </a:p>
        </p:txBody>
      </p:sp>
      <p:sp>
        <p:nvSpPr>
          <p:cNvPr id="3" name="Footer Placeholder 2">
            <a:extLst>
              <a:ext uri="{FF2B5EF4-FFF2-40B4-BE49-F238E27FC236}">
                <a16:creationId xmlns:a16="http://schemas.microsoft.com/office/drawing/2014/main" id="{A893F6FB-7A50-4EF4-B5BD-7D6CCC44994D}"/>
              </a:ext>
            </a:extLst>
          </p:cNvPr>
          <p:cNvSpPr>
            <a:spLocks noGrp="1"/>
          </p:cNvSpPr>
          <p:nvPr>
            <p:ph type="ftr" sz="quarter" idx="11"/>
          </p:nvPr>
        </p:nvSpPr>
        <p:spPr/>
        <p:txBody>
          <a:bodyPr/>
          <a:lstStyle/>
          <a:p>
            <a:r>
              <a:rPr lang="en-GB"/>
              <a:t>CS 0007 – Summer 2020</a:t>
            </a:r>
            <a:endParaRPr lang="en-GB" dirty="0"/>
          </a:p>
        </p:txBody>
      </p:sp>
    </p:spTree>
    <p:extLst>
      <p:ext uri="{BB962C8B-B14F-4D97-AF65-F5344CB8AC3E}">
        <p14:creationId xmlns:p14="http://schemas.microsoft.com/office/powerpoint/2010/main" val="4186240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BE5403D-5A49-4328-BD37-26C26D39FC11}"/>
              </a:ext>
            </a:extLst>
          </p:cNvPr>
          <p:cNvSpPr>
            <a:spLocks noGrp="1"/>
          </p:cNvSpPr>
          <p:nvPr>
            <p:ph type="title"/>
          </p:nvPr>
        </p:nvSpPr>
        <p:spPr/>
        <p:txBody>
          <a:bodyPr/>
          <a:lstStyle/>
          <a:p>
            <a:r>
              <a:rPr lang="en-US" dirty="0"/>
              <a:t>Solving problems</a:t>
            </a:r>
            <a:endParaRPr lang="en-GB" dirty="0"/>
          </a:p>
        </p:txBody>
      </p:sp>
      <p:sp>
        <p:nvSpPr>
          <p:cNvPr id="5" name="Footer Placeholder 4">
            <a:extLst>
              <a:ext uri="{FF2B5EF4-FFF2-40B4-BE49-F238E27FC236}">
                <a16:creationId xmlns:a16="http://schemas.microsoft.com/office/drawing/2014/main" id="{ED861C8B-B750-4C23-AC7E-B96891B5626C}"/>
              </a:ext>
            </a:extLst>
          </p:cNvPr>
          <p:cNvSpPr>
            <a:spLocks noGrp="1"/>
          </p:cNvSpPr>
          <p:nvPr>
            <p:ph type="ftr" sz="quarter" idx="11"/>
          </p:nvPr>
        </p:nvSpPr>
        <p:spPr/>
        <p:txBody>
          <a:bodyPr/>
          <a:lstStyle/>
          <a:p>
            <a:r>
              <a:rPr lang="en-GB"/>
              <a:t>CS 0007 – Summer 2020</a:t>
            </a:r>
            <a:endParaRPr lang="en-GB" dirty="0"/>
          </a:p>
        </p:txBody>
      </p:sp>
      <p:sp>
        <p:nvSpPr>
          <p:cNvPr id="7" name="Content Placeholder 6">
            <a:extLst>
              <a:ext uri="{FF2B5EF4-FFF2-40B4-BE49-F238E27FC236}">
                <a16:creationId xmlns:a16="http://schemas.microsoft.com/office/drawing/2014/main" id="{4498F1BE-F057-493C-801F-AAB6875A69C1}"/>
              </a:ext>
            </a:extLst>
          </p:cNvPr>
          <p:cNvSpPr>
            <a:spLocks noGrp="1"/>
          </p:cNvSpPr>
          <p:nvPr>
            <p:ph idx="1"/>
          </p:nvPr>
        </p:nvSpPr>
        <p:spPr/>
        <p:txBody>
          <a:bodyPr/>
          <a:lstStyle/>
          <a:p>
            <a:r>
              <a:rPr lang="en-US" dirty="0"/>
              <a:t>Presented with a computational problem, we need to find a solution</a:t>
            </a:r>
          </a:p>
          <a:p>
            <a:pPr lvl="1"/>
            <a:r>
              <a:rPr lang="en-US" dirty="0"/>
              <a:t>An </a:t>
            </a:r>
            <a:r>
              <a:rPr lang="en-US" b="1" u="sng" dirty="0">
                <a:solidFill>
                  <a:srgbClr val="00B0F0"/>
                </a:solidFill>
              </a:rPr>
              <a:t>Algorithm</a:t>
            </a:r>
            <a:r>
              <a:rPr lang="en-GB" dirty="0"/>
              <a:t>: A sequence of steps that carry out a task.</a:t>
            </a:r>
          </a:p>
          <a:p>
            <a:pPr lvl="2"/>
            <a:r>
              <a:rPr lang="en-US" dirty="0"/>
              <a:t>E.g. order your music collection by album</a:t>
            </a:r>
            <a:r>
              <a:rPr lang="en-GB" dirty="0"/>
              <a:t>, find webpages using the keywork “pumpkin pie”</a:t>
            </a:r>
          </a:p>
          <a:p>
            <a:pPr lvl="2"/>
            <a:endParaRPr lang="en-GB" dirty="0"/>
          </a:p>
          <a:p>
            <a:endParaRPr lang="en-US" dirty="0"/>
          </a:p>
        </p:txBody>
      </p:sp>
      <p:sp>
        <p:nvSpPr>
          <p:cNvPr id="4" name="Slide Number Placeholder 3">
            <a:extLst>
              <a:ext uri="{FF2B5EF4-FFF2-40B4-BE49-F238E27FC236}">
                <a16:creationId xmlns:a16="http://schemas.microsoft.com/office/drawing/2014/main" id="{06937887-D610-4699-8614-006A6C3C75BF}"/>
              </a:ext>
            </a:extLst>
          </p:cNvPr>
          <p:cNvSpPr>
            <a:spLocks noGrp="1"/>
          </p:cNvSpPr>
          <p:nvPr>
            <p:ph type="sldNum" sz="quarter" idx="12"/>
          </p:nvPr>
        </p:nvSpPr>
        <p:spPr/>
        <p:txBody>
          <a:bodyPr/>
          <a:lstStyle/>
          <a:p>
            <a:fld id="{B4AAD609-F83C-4414-814B-B5A2DF99692C}" type="slidenum">
              <a:rPr lang="en-GB" smtClean="0"/>
              <a:pPr/>
              <a:t>11</a:t>
            </a:fld>
            <a:endParaRPr lang="en-GB" dirty="0"/>
          </a:p>
        </p:txBody>
      </p:sp>
      <p:sp>
        <p:nvSpPr>
          <p:cNvPr id="8" name="Content Placeholder 6">
            <a:extLst>
              <a:ext uri="{FF2B5EF4-FFF2-40B4-BE49-F238E27FC236}">
                <a16:creationId xmlns:a16="http://schemas.microsoft.com/office/drawing/2014/main" id="{FACBB43E-4388-4705-A57C-3FFBFAE3F447}"/>
              </a:ext>
            </a:extLst>
          </p:cNvPr>
          <p:cNvSpPr txBox="1">
            <a:spLocks/>
          </p:cNvSpPr>
          <p:nvPr/>
        </p:nvSpPr>
        <p:spPr>
          <a:xfrm>
            <a:off x="634998" y="2650464"/>
            <a:ext cx="3403601" cy="1714500"/>
          </a:xfrm>
          <a:prstGeom prst="rect">
            <a:avLst/>
          </a:prstGeom>
        </p:spPr>
        <p:txBody>
          <a:bodyPr/>
          <a:lst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a:lstStyle>
          <a:p>
            <a:pPr marL="0" indent="0">
              <a:buNone/>
            </a:pPr>
            <a:r>
              <a:rPr lang="en-US" dirty="0"/>
              <a:t>The shampoo algorithm</a:t>
            </a:r>
            <a:endParaRPr lang="en-GB" dirty="0"/>
          </a:p>
          <a:p>
            <a:pPr marL="457200" indent="-457200">
              <a:buFont typeface="+mj-lt"/>
              <a:buAutoNum type="arabicPeriod"/>
            </a:pPr>
            <a:r>
              <a:rPr lang="en-GB" dirty="0"/>
              <a:t>Lather</a:t>
            </a:r>
          </a:p>
          <a:p>
            <a:pPr marL="457200" indent="-457200">
              <a:buFont typeface="+mj-lt"/>
              <a:buAutoNum type="arabicPeriod"/>
            </a:pPr>
            <a:r>
              <a:rPr lang="en-GB" dirty="0"/>
              <a:t>Rinse</a:t>
            </a:r>
          </a:p>
          <a:p>
            <a:pPr marL="457200" indent="-457200">
              <a:buFont typeface="+mj-lt"/>
              <a:buAutoNum type="arabicPeriod"/>
            </a:pPr>
            <a:r>
              <a:rPr lang="en-GB" dirty="0"/>
              <a:t>Repeat</a:t>
            </a:r>
          </a:p>
        </p:txBody>
      </p:sp>
      <p:sp>
        <p:nvSpPr>
          <p:cNvPr id="9" name="Arrow: Left 8">
            <a:extLst>
              <a:ext uri="{FF2B5EF4-FFF2-40B4-BE49-F238E27FC236}">
                <a16:creationId xmlns:a16="http://schemas.microsoft.com/office/drawing/2014/main" id="{765062F5-AF1C-4EBC-9F02-626A2403CC75}"/>
              </a:ext>
            </a:extLst>
          </p:cNvPr>
          <p:cNvSpPr/>
          <p:nvPr/>
        </p:nvSpPr>
        <p:spPr>
          <a:xfrm>
            <a:off x="3369733" y="3145764"/>
            <a:ext cx="901700" cy="304272"/>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10" name="Arrow: Left 9">
            <a:extLst>
              <a:ext uri="{FF2B5EF4-FFF2-40B4-BE49-F238E27FC236}">
                <a16:creationId xmlns:a16="http://schemas.microsoft.com/office/drawing/2014/main" id="{B3357E44-BE28-434C-A741-1772F6A9A892}"/>
              </a:ext>
            </a:extLst>
          </p:cNvPr>
          <p:cNvSpPr/>
          <p:nvPr/>
        </p:nvSpPr>
        <p:spPr>
          <a:xfrm>
            <a:off x="3369733" y="3145764"/>
            <a:ext cx="901700" cy="304272"/>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11" name="Arrow: Left 10">
            <a:extLst>
              <a:ext uri="{FF2B5EF4-FFF2-40B4-BE49-F238E27FC236}">
                <a16:creationId xmlns:a16="http://schemas.microsoft.com/office/drawing/2014/main" id="{FDBCE8A7-F201-4E1A-9AE6-68C426944AC4}"/>
              </a:ext>
            </a:extLst>
          </p:cNvPr>
          <p:cNvSpPr/>
          <p:nvPr/>
        </p:nvSpPr>
        <p:spPr>
          <a:xfrm>
            <a:off x="3369733" y="3145764"/>
            <a:ext cx="901700" cy="304272"/>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pic>
        <p:nvPicPr>
          <p:cNvPr id="12" name="Picture 11" descr="Graffiti on a wall&#10;&#10;Description automatically generated">
            <a:extLst>
              <a:ext uri="{FF2B5EF4-FFF2-40B4-BE49-F238E27FC236}">
                <a16:creationId xmlns:a16="http://schemas.microsoft.com/office/drawing/2014/main" id="{0930F342-86DC-4744-9CF8-44BAA5CBC61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3683" y="2566144"/>
            <a:ext cx="2484967" cy="1883139"/>
          </a:xfrm>
          <a:prstGeom prst="rect">
            <a:avLst/>
          </a:prstGeom>
        </p:spPr>
      </p:pic>
    </p:spTree>
    <p:extLst>
      <p:ext uri="{BB962C8B-B14F-4D97-AF65-F5344CB8AC3E}">
        <p14:creationId xmlns:p14="http://schemas.microsoft.com/office/powerpoint/2010/main" val="1150870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4"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grpId="0" nodeType="clickEffect">
                                  <p:stCondLst>
                                    <p:cond delay="0"/>
                                  </p:stCondLst>
                                  <p:childTnLst>
                                    <p:animMotion origin="layout" path="M -3.75E-6 -4.44444E-6 L -3.75E-6 0.06973 " pathEditMode="relative" rAng="0" ptsTypes="AA">
                                      <p:cBhvr>
                                        <p:cTn id="12" dur="500" fill="hold"/>
                                        <p:tgtEl>
                                          <p:spTgt spid="9"/>
                                        </p:tgtEl>
                                        <p:attrNameLst>
                                          <p:attrName>ppt_x</p:attrName>
                                          <p:attrName>ppt_y</p:attrName>
                                        </p:attrNameLst>
                                      </p:cBhvr>
                                      <p:rCtr x="0" y="3472"/>
                                    </p:animMotion>
                                  </p:childTnLst>
                                </p:cTn>
                              </p:par>
                            </p:childTnLst>
                          </p:cTn>
                        </p:par>
                      </p:childTnLst>
                    </p:cTn>
                  </p:par>
                  <p:par>
                    <p:cTn id="13" fill="hold">
                      <p:stCondLst>
                        <p:cond delay="indefinite"/>
                      </p:stCondLst>
                      <p:childTnLst>
                        <p:par>
                          <p:cTn id="14" fill="hold">
                            <p:stCondLst>
                              <p:cond delay="0"/>
                            </p:stCondLst>
                            <p:childTnLst>
                              <p:par>
                                <p:cTn id="15" presetID="42" presetClass="path" presetSubtype="0" accel="50000" decel="50000" fill="hold" grpId="1" nodeType="clickEffect">
                                  <p:stCondLst>
                                    <p:cond delay="0"/>
                                  </p:stCondLst>
                                  <p:childTnLst>
                                    <p:animMotion origin="layout" path="M -3.75E-6 0.06973 L -3.75E-6 0.14389 " pathEditMode="relative" rAng="0" ptsTypes="AA">
                                      <p:cBhvr>
                                        <p:cTn id="16" dur="500" fill="hold"/>
                                        <p:tgtEl>
                                          <p:spTgt spid="9"/>
                                        </p:tgtEl>
                                        <p:attrNameLst>
                                          <p:attrName>ppt_x</p:attrName>
                                          <p:attrName>ppt_y</p:attrName>
                                        </p:attrNameLst>
                                      </p:cBhvr>
                                      <p:rCtr x="0" y="3694"/>
                                    </p:animMotion>
                                  </p:childTnLst>
                                </p:cTn>
                              </p:par>
                            </p:childTnLst>
                          </p:cTn>
                        </p:par>
                      </p:childTnLst>
                    </p:cTn>
                  </p:par>
                  <p:par>
                    <p:cTn id="17" fill="hold">
                      <p:stCondLst>
                        <p:cond delay="indefinite"/>
                      </p:stCondLst>
                      <p:childTnLst>
                        <p:par>
                          <p:cTn id="18" fill="hold">
                            <p:stCondLst>
                              <p:cond delay="0"/>
                            </p:stCondLst>
                            <p:childTnLst>
                              <p:par>
                                <p:cTn id="19" presetID="42" presetClass="path" presetSubtype="0" accel="50000" decel="50000" fill="hold" grpId="2" nodeType="clickEffect">
                                  <p:stCondLst>
                                    <p:cond delay="0"/>
                                  </p:stCondLst>
                                  <p:childTnLst>
                                    <p:animMotion origin="layout" path="M -3.75E-6 0.14389 L -3.75E-6 -4.44444E-6 " pathEditMode="relative" rAng="0" ptsTypes="AA">
                                      <p:cBhvr>
                                        <p:cTn id="20" dur="500" fill="hold"/>
                                        <p:tgtEl>
                                          <p:spTgt spid="9"/>
                                        </p:tgtEl>
                                        <p:attrNameLst>
                                          <p:attrName>ppt_x</p:attrName>
                                          <p:attrName>ppt_y</p:attrName>
                                        </p:attrNameLst>
                                      </p:cBhvr>
                                      <p:rCtr x="0" y="-7194"/>
                                    </p:animMotion>
                                  </p:childTnLst>
                                </p:cTn>
                              </p:par>
                            </p:childTnLst>
                          </p:cTn>
                        </p:par>
                        <p:par>
                          <p:cTn id="21" fill="hold">
                            <p:stCondLst>
                              <p:cond delay="500"/>
                            </p:stCondLst>
                            <p:childTnLst>
                              <p:par>
                                <p:cTn id="22" presetID="1" presetClass="exit" presetSubtype="0" fill="hold" grpId="3" nodeType="afterEffect">
                                  <p:stCondLst>
                                    <p:cond delay="0"/>
                                  </p:stCondLst>
                                  <p:childTnLst>
                                    <p:set>
                                      <p:cBhvr>
                                        <p:cTn id="23" dur="1" fill="hold">
                                          <p:stCondLst>
                                            <p:cond delay="0"/>
                                          </p:stCondLst>
                                        </p:cTn>
                                        <p:tgtEl>
                                          <p:spTgt spid="9"/>
                                        </p:tgtEl>
                                        <p:attrNameLst>
                                          <p:attrName>style.visibility</p:attrName>
                                        </p:attrNameLst>
                                      </p:cBhvr>
                                      <p:to>
                                        <p:strVal val="hidden"/>
                                      </p:to>
                                    </p:set>
                                  </p:childTnLst>
                                </p:cTn>
                              </p:par>
                              <p:par>
                                <p:cTn id="24" presetID="1" presetClass="entr" presetSubtype="0" fill="hold" grpId="4" nodeType="withEffect">
                                  <p:stCondLst>
                                    <p:cond delay="0"/>
                                  </p:stCondLst>
                                  <p:childTnLst>
                                    <p:set>
                                      <p:cBhvr>
                                        <p:cTn id="25" dur="1" fill="hold">
                                          <p:stCondLst>
                                            <p:cond delay="0"/>
                                          </p:stCondLst>
                                        </p:cTn>
                                        <p:tgtEl>
                                          <p:spTgt spid="10"/>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42" presetClass="path" presetSubtype="0" accel="50000" decel="50000" fill="hold" grpId="0" nodeType="clickEffect">
                                  <p:stCondLst>
                                    <p:cond delay="0"/>
                                  </p:stCondLst>
                                  <p:childTnLst>
                                    <p:animMotion origin="layout" path="M -3.75E-6 -4.44444E-6 L -3.75E-6 0.06973 " pathEditMode="relative" rAng="0" ptsTypes="AA">
                                      <p:cBhvr>
                                        <p:cTn id="29" dur="500" fill="hold"/>
                                        <p:tgtEl>
                                          <p:spTgt spid="10"/>
                                        </p:tgtEl>
                                        <p:attrNameLst>
                                          <p:attrName>ppt_x</p:attrName>
                                          <p:attrName>ppt_y</p:attrName>
                                        </p:attrNameLst>
                                      </p:cBhvr>
                                      <p:rCtr x="0" y="3472"/>
                                    </p:animMotion>
                                  </p:childTnLst>
                                </p:cTn>
                              </p:par>
                            </p:childTnLst>
                          </p:cTn>
                        </p:par>
                      </p:childTnLst>
                    </p:cTn>
                  </p:par>
                  <p:par>
                    <p:cTn id="30" fill="hold">
                      <p:stCondLst>
                        <p:cond delay="indefinite"/>
                      </p:stCondLst>
                      <p:childTnLst>
                        <p:par>
                          <p:cTn id="31" fill="hold">
                            <p:stCondLst>
                              <p:cond delay="0"/>
                            </p:stCondLst>
                            <p:childTnLst>
                              <p:par>
                                <p:cTn id="32" presetID="42" presetClass="path" presetSubtype="0" accel="50000" decel="50000" fill="hold" grpId="1" nodeType="clickEffect">
                                  <p:stCondLst>
                                    <p:cond delay="0"/>
                                  </p:stCondLst>
                                  <p:childTnLst>
                                    <p:animMotion origin="layout" path="M -3.75E-6 0.06973 L -3.75E-6 0.14389 " pathEditMode="relative" rAng="0" ptsTypes="AA">
                                      <p:cBhvr>
                                        <p:cTn id="33" dur="500" fill="hold"/>
                                        <p:tgtEl>
                                          <p:spTgt spid="10"/>
                                        </p:tgtEl>
                                        <p:attrNameLst>
                                          <p:attrName>ppt_x</p:attrName>
                                          <p:attrName>ppt_y</p:attrName>
                                        </p:attrNameLst>
                                      </p:cBhvr>
                                      <p:rCtr x="0" y="3694"/>
                                    </p:animMotion>
                                  </p:childTnLst>
                                </p:cTn>
                              </p:par>
                            </p:childTnLst>
                          </p:cTn>
                        </p:par>
                      </p:childTnLst>
                    </p:cTn>
                  </p:par>
                  <p:par>
                    <p:cTn id="34" fill="hold">
                      <p:stCondLst>
                        <p:cond delay="indefinite"/>
                      </p:stCondLst>
                      <p:childTnLst>
                        <p:par>
                          <p:cTn id="35" fill="hold">
                            <p:stCondLst>
                              <p:cond delay="0"/>
                            </p:stCondLst>
                            <p:childTnLst>
                              <p:par>
                                <p:cTn id="36" presetID="42" presetClass="path" presetSubtype="0" accel="50000" decel="50000" fill="hold" grpId="2" nodeType="clickEffect">
                                  <p:stCondLst>
                                    <p:cond delay="0"/>
                                  </p:stCondLst>
                                  <p:childTnLst>
                                    <p:animMotion origin="layout" path="M -3.75E-6 0.14389 L -3.75E-6 -4.44444E-6 " pathEditMode="relative" rAng="0" ptsTypes="AA">
                                      <p:cBhvr>
                                        <p:cTn id="37" dur="500" fill="hold"/>
                                        <p:tgtEl>
                                          <p:spTgt spid="10"/>
                                        </p:tgtEl>
                                        <p:attrNameLst>
                                          <p:attrName>ppt_x</p:attrName>
                                          <p:attrName>ppt_y</p:attrName>
                                        </p:attrNameLst>
                                      </p:cBhvr>
                                      <p:rCtr x="0" y="-7194"/>
                                    </p:animMotion>
                                  </p:childTnLst>
                                </p:cTn>
                              </p:par>
                            </p:childTnLst>
                          </p:cTn>
                        </p:par>
                        <p:par>
                          <p:cTn id="38" fill="hold">
                            <p:stCondLst>
                              <p:cond delay="500"/>
                            </p:stCondLst>
                            <p:childTnLst>
                              <p:par>
                                <p:cTn id="39" presetID="1" presetClass="exit" presetSubtype="0" fill="hold" grpId="3" nodeType="afterEffect">
                                  <p:stCondLst>
                                    <p:cond delay="0"/>
                                  </p:stCondLst>
                                  <p:childTnLst>
                                    <p:set>
                                      <p:cBhvr>
                                        <p:cTn id="40" dur="1" fill="hold">
                                          <p:stCondLst>
                                            <p:cond delay="0"/>
                                          </p:stCondLst>
                                        </p:cTn>
                                        <p:tgtEl>
                                          <p:spTgt spid="10"/>
                                        </p:tgtEl>
                                        <p:attrNameLst>
                                          <p:attrName>style.visibility</p:attrName>
                                        </p:attrNameLst>
                                      </p:cBhvr>
                                      <p:to>
                                        <p:strVal val="hidden"/>
                                      </p:to>
                                    </p:set>
                                  </p:childTnLst>
                                </p:cTn>
                              </p:par>
                              <p:par>
                                <p:cTn id="41" presetID="1" presetClass="entr" presetSubtype="0" fill="hold" grpId="0" nodeType="with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par>
                                <p:cTn id="43" presetID="0" presetClass="path" presetSubtype="0" repeatCount="indefinite" accel="50000" decel="50000" fill="hold" grpId="1" nodeType="withEffect">
                                  <p:stCondLst>
                                    <p:cond delay="0"/>
                                  </p:stCondLst>
                                  <p:endCondLst>
                                    <p:cond evt="onNext" delay="0">
                                      <p:tgtEl>
                                        <p:sldTgt/>
                                      </p:tgtEl>
                                    </p:cond>
                                  </p:endCondLst>
                                  <p:childTnLst>
                                    <p:animMotion origin="layout" path="M -3.75E-6 -4.44444E-6 L -3.75E-6 0.06389 L -3.75E-6 0.1375 C 0.01313 0.14973 0.02266 0.1175 0.02235 0.06417 C 0.02188 0.01084 0.01313 0.01167 -3.75E-6 -4.44444E-6 Z " pathEditMode="relative" rAng="0" ptsTypes="AAAAA">
                                      <p:cBhvr>
                                        <p:cTn id="44" dur="2000" fill="hold"/>
                                        <p:tgtEl>
                                          <p:spTgt spid="11"/>
                                        </p:tgtEl>
                                        <p:attrNameLst>
                                          <p:attrName>ppt_x</p:attrName>
                                          <p:attrName>ppt_y</p:attrName>
                                        </p:attrNameLst>
                                      </p:cBhvr>
                                      <p:rCtr x="1109" y="7000"/>
                                    </p:animMotion>
                                  </p:childTnLst>
                                </p:cTn>
                              </p:par>
                            </p:childTnLst>
                          </p:cTn>
                        </p:par>
                        <p:par>
                          <p:cTn id="45" fill="hold">
                            <p:stCondLst>
                              <p:cond delay="2500"/>
                            </p:stCondLst>
                            <p:childTnLst>
                              <p:par>
                                <p:cTn id="46" presetID="2" presetClass="entr" presetSubtype="2" fill="hold" nodeType="afterEffect">
                                  <p:stCondLst>
                                    <p:cond delay="0"/>
                                  </p:stCondLst>
                                  <p:childTnLst>
                                    <p:set>
                                      <p:cBhvr>
                                        <p:cTn id="47" dur="1" fill="hold">
                                          <p:stCondLst>
                                            <p:cond delay="0"/>
                                          </p:stCondLst>
                                        </p:cTn>
                                        <p:tgtEl>
                                          <p:spTgt spid="12"/>
                                        </p:tgtEl>
                                        <p:attrNameLst>
                                          <p:attrName>style.visibility</p:attrName>
                                        </p:attrNameLst>
                                      </p:cBhvr>
                                      <p:to>
                                        <p:strVal val="visible"/>
                                      </p:to>
                                    </p:set>
                                    <p:anim calcmode="lin" valueType="num">
                                      <p:cBhvr additive="base">
                                        <p:cTn id="48" dur="500" fill="hold"/>
                                        <p:tgtEl>
                                          <p:spTgt spid="12"/>
                                        </p:tgtEl>
                                        <p:attrNameLst>
                                          <p:attrName>ppt_x</p:attrName>
                                        </p:attrNameLst>
                                      </p:cBhvr>
                                      <p:tavLst>
                                        <p:tav tm="0">
                                          <p:val>
                                            <p:strVal val="1+#ppt_w/2"/>
                                          </p:val>
                                        </p:tav>
                                        <p:tav tm="100000">
                                          <p:val>
                                            <p:strVal val="#ppt_x"/>
                                          </p:val>
                                        </p:tav>
                                      </p:tavLst>
                                    </p:anim>
                                    <p:anim calcmode="lin" valueType="num">
                                      <p:cBhvr additive="base">
                                        <p:cTn id="49"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9" grpId="1" animBg="1"/>
      <p:bldP spid="9" grpId="2" animBg="1"/>
      <p:bldP spid="9" grpId="3" animBg="1"/>
      <p:bldP spid="9" grpId="4" animBg="1"/>
      <p:bldP spid="10" grpId="0" animBg="1"/>
      <p:bldP spid="10" grpId="1" animBg="1"/>
      <p:bldP spid="10" grpId="2" animBg="1"/>
      <p:bldP spid="10" grpId="3" animBg="1"/>
      <p:bldP spid="10" grpId="4" animBg="1"/>
      <p:bldP spid="11" grpId="0" animBg="1"/>
      <p:bldP spid="11"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FA453FF-B714-4CC7-99D3-B944B7CBB2E8}"/>
              </a:ext>
            </a:extLst>
          </p:cNvPr>
          <p:cNvSpPr>
            <a:spLocks noGrp="1"/>
          </p:cNvSpPr>
          <p:nvPr>
            <p:ph type="title"/>
          </p:nvPr>
        </p:nvSpPr>
        <p:spPr/>
        <p:txBody>
          <a:bodyPr/>
          <a:lstStyle/>
          <a:p>
            <a:r>
              <a:rPr lang="en-US" dirty="0"/>
              <a:t>The shampoo algorithm – better!</a:t>
            </a:r>
            <a:endParaRPr lang="en-GB" dirty="0"/>
          </a:p>
        </p:txBody>
      </p:sp>
      <p:sp>
        <p:nvSpPr>
          <p:cNvPr id="4" name="Slide Number Placeholder 3">
            <a:extLst>
              <a:ext uri="{FF2B5EF4-FFF2-40B4-BE49-F238E27FC236}">
                <a16:creationId xmlns:a16="http://schemas.microsoft.com/office/drawing/2014/main" id="{05F26CA8-39D4-4BB1-8367-3CA7C2E75F80}"/>
              </a:ext>
            </a:extLst>
          </p:cNvPr>
          <p:cNvSpPr>
            <a:spLocks noGrp="1"/>
          </p:cNvSpPr>
          <p:nvPr>
            <p:ph type="sldNum" sz="quarter" idx="12"/>
          </p:nvPr>
        </p:nvSpPr>
        <p:spPr/>
        <p:txBody>
          <a:bodyPr/>
          <a:lstStyle/>
          <a:p>
            <a:fld id="{B4AAD609-F83C-4414-814B-B5A2DF99692C}" type="slidenum">
              <a:rPr lang="en-GB" smtClean="0"/>
              <a:pPr/>
              <a:t>12</a:t>
            </a:fld>
            <a:endParaRPr lang="en-GB" dirty="0"/>
          </a:p>
        </p:txBody>
      </p:sp>
      <p:sp>
        <p:nvSpPr>
          <p:cNvPr id="17" name="Content Placeholder 6">
            <a:extLst>
              <a:ext uri="{FF2B5EF4-FFF2-40B4-BE49-F238E27FC236}">
                <a16:creationId xmlns:a16="http://schemas.microsoft.com/office/drawing/2014/main" id="{4574B26B-413B-41EA-87F4-D68FBFADD0F6}"/>
              </a:ext>
            </a:extLst>
          </p:cNvPr>
          <p:cNvSpPr txBox="1">
            <a:spLocks/>
          </p:cNvSpPr>
          <p:nvPr/>
        </p:nvSpPr>
        <p:spPr>
          <a:xfrm>
            <a:off x="520699" y="636589"/>
            <a:ext cx="3450168" cy="1714500"/>
          </a:xfrm>
          <a:prstGeom prst="rect">
            <a:avLst/>
          </a:prstGeom>
        </p:spPr>
        <p:txBody>
          <a:bodyPr/>
          <a:lst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a:lstStyle>
          <a:p>
            <a:r>
              <a:rPr lang="en-US" dirty="0"/>
              <a:t>The shampoo algorithm</a:t>
            </a:r>
            <a:endParaRPr lang="en-GB" dirty="0"/>
          </a:p>
          <a:p>
            <a:pPr marL="457200" indent="-457200">
              <a:buFont typeface="+mj-lt"/>
              <a:buAutoNum type="arabicPeriod"/>
            </a:pPr>
            <a:r>
              <a:rPr lang="en-GB" dirty="0"/>
              <a:t>Lather</a:t>
            </a:r>
          </a:p>
          <a:p>
            <a:pPr marL="457200" indent="-457200">
              <a:buFont typeface="+mj-lt"/>
              <a:buAutoNum type="arabicPeriod"/>
            </a:pPr>
            <a:r>
              <a:rPr lang="en-GB" dirty="0"/>
              <a:t>Rinse</a:t>
            </a:r>
          </a:p>
          <a:p>
            <a:pPr marL="457200" indent="-457200">
              <a:buFont typeface="+mj-lt"/>
              <a:buAutoNum type="arabicPeriod"/>
            </a:pPr>
            <a:r>
              <a:rPr lang="en-GB" dirty="0"/>
              <a:t>Repeat 1</a:t>
            </a:r>
            <a:r>
              <a:rPr lang="en-GB" dirty="0">
                <a:sym typeface="Wingdings" panose="05000000000000000000" pitchFamily="2" charset="2"/>
              </a:rPr>
              <a:t></a:t>
            </a:r>
            <a:r>
              <a:rPr lang="en-GB" dirty="0"/>
              <a:t>2</a:t>
            </a:r>
          </a:p>
        </p:txBody>
      </p:sp>
      <p:sp>
        <p:nvSpPr>
          <p:cNvPr id="18" name="Arrow: Left 17">
            <a:extLst>
              <a:ext uri="{FF2B5EF4-FFF2-40B4-BE49-F238E27FC236}">
                <a16:creationId xmlns:a16="http://schemas.microsoft.com/office/drawing/2014/main" id="{69957B57-60B8-4729-9781-A7F1A1344918}"/>
              </a:ext>
            </a:extLst>
          </p:cNvPr>
          <p:cNvSpPr/>
          <p:nvPr/>
        </p:nvSpPr>
        <p:spPr>
          <a:xfrm>
            <a:off x="3255433" y="1126331"/>
            <a:ext cx="901700" cy="304272"/>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19" name="Arrow: Left 18">
            <a:extLst>
              <a:ext uri="{FF2B5EF4-FFF2-40B4-BE49-F238E27FC236}">
                <a16:creationId xmlns:a16="http://schemas.microsoft.com/office/drawing/2014/main" id="{55D48F57-3B34-44B2-A6DF-E04B6F5FF231}"/>
              </a:ext>
            </a:extLst>
          </p:cNvPr>
          <p:cNvSpPr/>
          <p:nvPr/>
        </p:nvSpPr>
        <p:spPr>
          <a:xfrm>
            <a:off x="3255433" y="1126331"/>
            <a:ext cx="901700" cy="304272"/>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21" name="Content Placeholder 6">
            <a:extLst>
              <a:ext uri="{FF2B5EF4-FFF2-40B4-BE49-F238E27FC236}">
                <a16:creationId xmlns:a16="http://schemas.microsoft.com/office/drawing/2014/main" id="{E8B97E03-AB43-4952-B48A-EDE6335A12ED}"/>
              </a:ext>
            </a:extLst>
          </p:cNvPr>
          <p:cNvSpPr txBox="1">
            <a:spLocks/>
          </p:cNvSpPr>
          <p:nvPr/>
        </p:nvSpPr>
        <p:spPr>
          <a:xfrm>
            <a:off x="465664" y="2702456"/>
            <a:ext cx="3547535" cy="1714500"/>
          </a:xfrm>
          <a:prstGeom prst="rect">
            <a:avLst/>
          </a:prstGeom>
        </p:spPr>
        <p:txBody>
          <a:bodyPr/>
          <a:lst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a:lstStyle>
          <a:p>
            <a:r>
              <a:rPr lang="en-US" dirty="0"/>
              <a:t>The shampoo algorithm</a:t>
            </a:r>
            <a:endParaRPr lang="en-GB" dirty="0"/>
          </a:p>
          <a:p>
            <a:pPr marL="457200" indent="-457200">
              <a:buFont typeface="+mj-lt"/>
              <a:buAutoNum type="arabicPeriod"/>
            </a:pPr>
            <a:r>
              <a:rPr lang="en-GB" dirty="0"/>
              <a:t>Lather</a:t>
            </a:r>
          </a:p>
          <a:p>
            <a:pPr marL="457200" indent="-457200">
              <a:buFont typeface="+mj-lt"/>
              <a:buAutoNum type="arabicPeriod"/>
            </a:pPr>
            <a:r>
              <a:rPr lang="en-GB" dirty="0"/>
              <a:t>Rinse</a:t>
            </a:r>
          </a:p>
          <a:p>
            <a:pPr marL="457200" indent="-457200">
              <a:buFont typeface="+mj-lt"/>
              <a:buAutoNum type="arabicPeriod"/>
            </a:pPr>
            <a:r>
              <a:rPr lang="en-GB" dirty="0"/>
              <a:t>Repeat until clean</a:t>
            </a:r>
          </a:p>
        </p:txBody>
      </p:sp>
      <p:sp>
        <p:nvSpPr>
          <p:cNvPr id="22" name="Arrow: Left 21">
            <a:extLst>
              <a:ext uri="{FF2B5EF4-FFF2-40B4-BE49-F238E27FC236}">
                <a16:creationId xmlns:a16="http://schemas.microsoft.com/office/drawing/2014/main" id="{BF78F98E-61D4-4E3C-8625-53EBED23D351}"/>
              </a:ext>
            </a:extLst>
          </p:cNvPr>
          <p:cNvSpPr/>
          <p:nvPr/>
        </p:nvSpPr>
        <p:spPr>
          <a:xfrm>
            <a:off x="3200399" y="3192198"/>
            <a:ext cx="901700" cy="304272"/>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23" name="Arrow: Left 22">
            <a:extLst>
              <a:ext uri="{FF2B5EF4-FFF2-40B4-BE49-F238E27FC236}">
                <a16:creationId xmlns:a16="http://schemas.microsoft.com/office/drawing/2014/main" id="{4CB91BFA-6EC4-4382-9455-7D08A7ECE997}"/>
              </a:ext>
            </a:extLst>
          </p:cNvPr>
          <p:cNvSpPr/>
          <p:nvPr/>
        </p:nvSpPr>
        <p:spPr>
          <a:xfrm>
            <a:off x="3200399" y="3192198"/>
            <a:ext cx="901700" cy="304272"/>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24" name="Arrow: Left 23">
            <a:extLst>
              <a:ext uri="{FF2B5EF4-FFF2-40B4-BE49-F238E27FC236}">
                <a16:creationId xmlns:a16="http://schemas.microsoft.com/office/drawing/2014/main" id="{98891793-C0AA-449C-A117-8883EF605442}"/>
              </a:ext>
            </a:extLst>
          </p:cNvPr>
          <p:cNvSpPr/>
          <p:nvPr/>
        </p:nvSpPr>
        <p:spPr>
          <a:xfrm>
            <a:off x="3200399" y="3192198"/>
            <a:ext cx="901700" cy="304272"/>
          </a:xfrm>
          <a:prstGeom prst="lef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20" name="Content Placeholder 6">
            <a:extLst>
              <a:ext uri="{FF2B5EF4-FFF2-40B4-BE49-F238E27FC236}">
                <a16:creationId xmlns:a16="http://schemas.microsoft.com/office/drawing/2014/main" id="{7E619E08-B31A-4C98-ACCA-643BE99C212D}"/>
              </a:ext>
            </a:extLst>
          </p:cNvPr>
          <p:cNvSpPr txBox="1">
            <a:spLocks/>
          </p:cNvSpPr>
          <p:nvPr/>
        </p:nvSpPr>
        <p:spPr>
          <a:xfrm>
            <a:off x="4567766" y="1363134"/>
            <a:ext cx="5401733" cy="3412968"/>
          </a:xfrm>
          <a:prstGeom prst="rect">
            <a:avLst/>
          </a:prstGeom>
        </p:spPr>
        <p:txBody>
          <a:bodyPr vert="horz" lIns="91440" tIns="45720" rIns="91440" bIns="45720" rtlCol="0">
            <a:normAutofit/>
          </a:bodyPr>
          <a:lstStyle>
            <a:lvl1pPr marL="190492" indent="-190492" algn="l" defTabSz="761970" rtl="0" eaLnBrk="1" latinLnBrk="0" hangingPunct="1">
              <a:lnSpc>
                <a:spcPct val="90000"/>
              </a:lnSpc>
              <a:spcBef>
                <a:spcPts val="833"/>
              </a:spcBef>
              <a:buFont typeface="Arial" panose="020B0604020202020204" pitchFamily="34" charset="0"/>
              <a:buChar char="•"/>
              <a:defRPr sz="2333" kern="1200">
                <a:solidFill>
                  <a:schemeClr val="tx1"/>
                </a:solidFill>
                <a:latin typeface="+mn-lt"/>
                <a:ea typeface="+mn-ea"/>
                <a:cs typeface="+mn-cs"/>
              </a:defRPr>
            </a:lvl1pPr>
            <a:lvl2pPr marL="571477" indent="-190492" algn="l" defTabSz="761970" rtl="0" eaLnBrk="1" latinLnBrk="0" hangingPunct="1">
              <a:lnSpc>
                <a:spcPct val="90000"/>
              </a:lnSpc>
              <a:spcBef>
                <a:spcPts val="417"/>
              </a:spcBef>
              <a:buFont typeface="Arial" panose="020B0604020202020204" pitchFamily="34" charset="0"/>
              <a:buChar char="•"/>
              <a:defRPr sz="2000" kern="1200">
                <a:solidFill>
                  <a:schemeClr val="tx1"/>
                </a:solidFill>
                <a:latin typeface="+mn-lt"/>
                <a:ea typeface="+mn-ea"/>
                <a:cs typeface="+mn-cs"/>
              </a:defRPr>
            </a:lvl2pPr>
            <a:lvl3pPr marL="952462" indent="-190492" algn="l" defTabSz="761970" rtl="0" eaLnBrk="1" latinLnBrk="0" hangingPunct="1">
              <a:lnSpc>
                <a:spcPct val="90000"/>
              </a:lnSpc>
              <a:spcBef>
                <a:spcPts val="417"/>
              </a:spcBef>
              <a:buFont typeface="Arial" panose="020B0604020202020204" pitchFamily="34" charset="0"/>
              <a:buChar char="•"/>
              <a:defRPr sz="1667" kern="1200">
                <a:solidFill>
                  <a:schemeClr val="tx1"/>
                </a:solidFill>
                <a:latin typeface="+mn-lt"/>
                <a:ea typeface="+mn-ea"/>
                <a:cs typeface="+mn-cs"/>
              </a:defRPr>
            </a:lvl3pPr>
            <a:lvl4pPr marL="1333447"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4pPr>
            <a:lvl5pPr marL="171443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a:lstStyle>
          <a:p>
            <a:pPr>
              <a:buClr>
                <a:srgbClr val="5CA5DC">
                  <a:lumMod val="75000"/>
                </a:srgbClr>
              </a:buClr>
            </a:pPr>
            <a:r>
              <a:rPr lang="en-GB" dirty="0"/>
              <a:t>Here are the basics of the Turing machine</a:t>
            </a:r>
          </a:p>
          <a:p>
            <a:pPr lvl="1">
              <a:buClr>
                <a:srgbClr val="5CA5DC">
                  <a:lumMod val="75000"/>
                </a:srgbClr>
              </a:buClr>
            </a:pPr>
            <a:r>
              <a:rPr lang="en-GB" dirty="0"/>
              <a:t>States</a:t>
            </a:r>
          </a:p>
          <a:p>
            <a:pPr lvl="2">
              <a:buClr>
                <a:srgbClr val="5CA5DC">
                  <a:lumMod val="75000"/>
                </a:srgbClr>
              </a:buClr>
            </a:pPr>
            <a:r>
              <a:rPr lang="en-GB" dirty="0"/>
              <a:t>What are we doing now?</a:t>
            </a:r>
          </a:p>
          <a:p>
            <a:pPr lvl="1">
              <a:buClr>
                <a:srgbClr val="5CA5DC">
                  <a:lumMod val="75000"/>
                </a:srgbClr>
              </a:buClr>
            </a:pPr>
            <a:r>
              <a:rPr lang="en-GB" dirty="0"/>
              <a:t>Read/write</a:t>
            </a:r>
          </a:p>
          <a:p>
            <a:pPr lvl="2">
              <a:buClr>
                <a:srgbClr val="5CA5DC">
                  <a:lumMod val="75000"/>
                </a:srgbClr>
              </a:buClr>
            </a:pPr>
            <a:r>
              <a:rPr lang="en-GB" dirty="0"/>
              <a:t>Read (check status of hair)</a:t>
            </a:r>
          </a:p>
          <a:p>
            <a:pPr lvl="2">
              <a:buClr>
                <a:srgbClr val="5CA5DC">
                  <a:lumMod val="75000"/>
                </a:srgbClr>
              </a:buClr>
            </a:pPr>
            <a:r>
              <a:rPr lang="en-GB" dirty="0"/>
              <a:t>Write (put on shampoo)</a:t>
            </a:r>
          </a:p>
          <a:p>
            <a:pPr lvl="1">
              <a:buClr>
                <a:srgbClr val="5CA5DC">
                  <a:lumMod val="75000"/>
                </a:srgbClr>
              </a:buClr>
            </a:pPr>
            <a:r>
              <a:rPr lang="en-GB" dirty="0"/>
              <a:t>Make decisions</a:t>
            </a:r>
          </a:p>
          <a:p>
            <a:pPr lvl="2">
              <a:buClr>
                <a:srgbClr val="5CA5DC">
                  <a:lumMod val="75000"/>
                </a:srgbClr>
              </a:buClr>
            </a:pPr>
            <a:r>
              <a:rPr lang="en-GB" dirty="0"/>
              <a:t>Do we repeat?</a:t>
            </a:r>
          </a:p>
          <a:p>
            <a:pPr marL="0" indent="0">
              <a:buFont typeface="Arial" panose="020B0604020202020204" pitchFamily="34" charset="0"/>
              <a:buNone/>
            </a:pPr>
            <a:endParaRPr lang="en-US" dirty="0"/>
          </a:p>
        </p:txBody>
      </p:sp>
    </p:spTree>
    <p:extLst>
      <p:ext uri="{BB962C8B-B14F-4D97-AF65-F5344CB8AC3E}">
        <p14:creationId xmlns:p14="http://schemas.microsoft.com/office/powerpoint/2010/main" val="17723332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par>
                                <p:cTn id="7" presetID="1" presetClass="entr" presetSubtype="0" fill="hold" grpId="4"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grpId="0" nodeType="clickEffect">
                                  <p:stCondLst>
                                    <p:cond delay="0"/>
                                  </p:stCondLst>
                                  <p:childTnLst>
                                    <p:animMotion origin="layout" path="M -3.75E-6 -1.11111E-6 L -3.75E-6 0.06972 " pathEditMode="relative" rAng="0" ptsTypes="AA">
                                      <p:cBhvr>
                                        <p:cTn id="12" dur="500" fill="hold"/>
                                        <p:tgtEl>
                                          <p:spTgt spid="18"/>
                                        </p:tgtEl>
                                        <p:attrNameLst>
                                          <p:attrName>ppt_x</p:attrName>
                                          <p:attrName>ppt_y</p:attrName>
                                        </p:attrNameLst>
                                      </p:cBhvr>
                                      <p:rCtr x="0" y="3472"/>
                                    </p:animMotion>
                                  </p:childTnLst>
                                </p:cTn>
                              </p:par>
                            </p:childTnLst>
                          </p:cTn>
                        </p:par>
                      </p:childTnLst>
                    </p:cTn>
                  </p:par>
                  <p:par>
                    <p:cTn id="13" fill="hold">
                      <p:stCondLst>
                        <p:cond delay="indefinite"/>
                      </p:stCondLst>
                      <p:childTnLst>
                        <p:par>
                          <p:cTn id="14" fill="hold">
                            <p:stCondLst>
                              <p:cond delay="0"/>
                            </p:stCondLst>
                            <p:childTnLst>
                              <p:par>
                                <p:cTn id="15" presetID="42" presetClass="path" presetSubtype="0" accel="50000" decel="50000" fill="hold" grpId="1" nodeType="clickEffect">
                                  <p:stCondLst>
                                    <p:cond delay="0"/>
                                  </p:stCondLst>
                                  <p:childTnLst>
                                    <p:animMotion origin="layout" path="M -3.75E-6 0.06972 L -3.75E-6 0.14389 " pathEditMode="relative" rAng="0" ptsTypes="AA">
                                      <p:cBhvr>
                                        <p:cTn id="16" dur="500" fill="hold"/>
                                        <p:tgtEl>
                                          <p:spTgt spid="18"/>
                                        </p:tgtEl>
                                        <p:attrNameLst>
                                          <p:attrName>ppt_x</p:attrName>
                                          <p:attrName>ppt_y</p:attrName>
                                        </p:attrNameLst>
                                      </p:cBhvr>
                                      <p:rCtr x="0" y="3694"/>
                                    </p:animMotion>
                                  </p:childTnLst>
                                </p:cTn>
                              </p:par>
                            </p:childTnLst>
                          </p:cTn>
                        </p:par>
                      </p:childTnLst>
                    </p:cTn>
                  </p:par>
                  <p:par>
                    <p:cTn id="17" fill="hold">
                      <p:stCondLst>
                        <p:cond delay="indefinite"/>
                      </p:stCondLst>
                      <p:childTnLst>
                        <p:par>
                          <p:cTn id="18" fill="hold">
                            <p:stCondLst>
                              <p:cond delay="0"/>
                            </p:stCondLst>
                            <p:childTnLst>
                              <p:par>
                                <p:cTn id="19" presetID="42" presetClass="path" presetSubtype="0" accel="50000" decel="50000" fill="hold" grpId="2" nodeType="clickEffect">
                                  <p:stCondLst>
                                    <p:cond delay="0"/>
                                  </p:stCondLst>
                                  <p:childTnLst>
                                    <p:animMotion origin="layout" path="M -3.75E-6 0.14389 L -3.75E-6 -1.11111E-6 " pathEditMode="relative" rAng="0" ptsTypes="AA">
                                      <p:cBhvr>
                                        <p:cTn id="20" dur="500" fill="hold"/>
                                        <p:tgtEl>
                                          <p:spTgt spid="18"/>
                                        </p:tgtEl>
                                        <p:attrNameLst>
                                          <p:attrName>ppt_x</p:attrName>
                                          <p:attrName>ppt_y</p:attrName>
                                        </p:attrNameLst>
                                      </p:cBhvr>
                                      <p:rCtr x="0" y="-7194"/>
                                    </p:animMotion>
                                  </p:childTnLst>
                                </p:cTn>
                              </p:par>
                            </p:childTnLst>
                          </p:cTn>
                        </p:par>
                        <p:par>
                          <p:cTn id="21" fill="hold">
                            <p:stCondLst>
                              <p:cond delay="500"/>
                            </p:stCondLst>
                            <p:childTnLst>
                              <p:par>
                                <p:cTn id="22" presetID="1" presetClass="exit" presetSubtype="0" fill="hold" grpId="3" nodeType="afterEffect">
                                  <p:stCondLst>
                                    <p:cond delay="0"/>
                                  </p:stCondLst>
                                  <p:childTnLst>
                                    <p:set>
                                      <p:cBhvr>
                                        <p:cTn id="23" dur="1" fill="hold">
                                          <p:stCondLst>
                                            <p:cond delay="0"/>
                                          </p:stCondLst>
                                        </p:cTn>
                                        <p:tgtEl>
                                          <p:spTgt spid="18"/>
                                        </p:tgtEl>
                                        <p:attrNameLst>
                                          <p:attrName>style.visibility</p:attrName>
                                        </p:attrNameLst>
                                      </p:cBhvr>
                                      <p:to>
                                        <p:strVal val="hidden"/>
                                      </p:to>
                                    </p:set>
                                  </p:childTnLst>
                                </p:cTn>
                              </p:par>
                              <p:par>
                                <p:cTn id="24" presetID="1" presetClass="entr" presetSubtype="0" fill="hold" grpId="2" nodeType="withEffect">
                                  <p:stCondLst>
                                    <p:cond delay="0"/>
                                  </p:stCondLst>
                                  <p:childTnLst>
                                    <p:set>
                                      <p:cBhvr>
                                        <p:cTn id="25" dur="1" fill="hold">
                                          <p:stCondLst>
                                            <p:cond delay="0"/>
                                          </p:stCondLst>
                                        </p:cTn>
                                        <p:tgtEl>
                                          <p:spTgt spid="19"/>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42" presetClass="path" presetSubtype="0" accel="50000" decel="50000" fill="hold" grpId="0" nodeType="clickEffect">
                                  <p:stCondLst>
                                    <p:cond delay="0"/>
                                  </p:stCondLst>
                                  <p:childTnLst>
                                    <p:animMotion origin="layout" path="M -3.75E-6 -1.11111E-6 L -3.75E-6 0.06972 " pathEditMode="relative" rAng="0" ptsTypes="AA">
                                      <p:cBhvr>
                                        <p:cTn id="29" dur="500" fill="hold"/>
                                        <p:tgtEl>
                                          <p:spTgt spid="19"/>
                                        </p:tgtEl>
                                        <p:attrNameLst>
                                          <p:attrName>ppt_x</p:attrName>
                                          <p:attrName>ppt_y</p:attrName>
                                        </p:attrNameLst>
                                      </p:cBhvr>
                                      <p:rCtr x="0" y="3472"/>
                                    </p:animMotion>
                                  </p:childTnLst>
                                </p:cTn>
                              </p:par>
                            </p:childTnLst>
                          </p:cTn>
                        </p:par>
                        <p:par>
                          <p:cTn id="30" fill="hold">
                            <p:stCondLst>
                              <p:cond delay="500"/>
                            </p:stCondLst>
                            <p:childTnLst>
                              <p:par>
                                <p:cTn id="31" presetID="1" presetClass="exit" presetSubtype="0" fill="hold" grpId="1" nodeType="afterEffect">
                                  <p:stCondLst>
                                    <p:cond delay="0"/>
                                  </p:stCondLst>
                                  <p:childTnLst>
                                    <p:set>
                                      <p:cBhvr>
                                        <p:cTn id="32" dur="1" fill="hold">
                                          <p:stCondLst>
                                            <p:cond delay="0"/>
                                          </p:stCondLst>
                                        </p:cTn>
                                        <p:tgtEl>
                                          <p:spTgt spid="19"/>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par>
                                <p:cTn id="37" presetID="1" presetClass="entr" presetSubtype="0" fill="hold" grpId="4" nodeType="withEffect">
                                  <p:stCondLst>
                                    <p:cond delay="0"/>
                                  </p:stCondLst>
                                  <p:childTnLst>
                                    <p:set>
                                      <p:cBhvr>
                                        <p:cTn id="38" dur="1" fill="hold">
                                          <p:stCondLst>
                                            <p:cond delay="0"/>
                                          </p:stCondLst>
                                        </p:cTn>
                                        <p:tgtEl>
                                          <p:spTgt spid="2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42" presetClass="path" presetSubtype="0" accel="50000" decel="50000" fill="hold" grpId="0" nodeType="clickEffect">
                                  <p:stCondLst>
                                    <p:cond delay="0"/>
                                  </p:stCondLst>
                                  <p:childTnLst>
                                    <p:animMotion origin="layout" path="M 5E-6 2.22222E-6 L 5E-6 0.06972 " pathEditMode="relative" rAng="0" ptsTypes="AA">
                                      <p:cBhvr>
                                        <p:cTn id="42" dur="500" fill="hold"/>
                                        <p:tgtEl>
                                          <p:spTgt spid="22"/>
                                        </p:tgtEl>
                                        <p:attrNameLst>
                                          <p:attrName>ppt_x</p:attrName>
                                          <p:attrName>ppt_y</p:attrName>
                                        </p:attrNameLst>
                                      </p:cBhvr>
                                      <p:rCtr x="0" y="3472"/>
                                    </p:animMotion>
                                  </p:childTnLst>
                                </p:cTn>
                              </p:par>
                            </p:childTnLst>
                          </p:cTn>
                        </p:par>
                      </p:childTnLst>
                    </p:cTn>
                  </p:par>
                  <p:par>
                    <p:cTn id="43" fill="hold">
                      <p:stCondLst>
                        <p:cond delay="indefinite"/>
                      </p:stCondLst>
                      <p:childTnLst>
                        <p:par>
                          <p:cTn id="44" fill="hold">
                            <p:stCondLst>
                              <p:cond delay="0"/>
                            </p:stCondLst>
                            <p:childTnLst>
                              <p:par>
                                <p:cTn id="45" presetID="42" presetClass="path" presetSubtype="0" accel="50000" decel="50000" fill="hold" grpId="1" nodeType="clickEffect">
                                  <p:stCondLst>
                                    <p:cond delay="0"/>
                                  </p:stCondLst>
                                  <p:childTnLst>
                                    <p:animMotion origin="layout" path="M 5E-6 0.06972 L 5E-6 0.14389 " pathEditMode="relative" rAng="0" ptsTypes="AA">
                                      <p:cBhvr>
                                        <p:cTn id="46" dur="500" fill="hold"/>
                                        <p:tgtEl>
                                          <p:spTgt spid="22"/>
                                        </p:tgtEl>
                                        <p:attrNameLst>
                                          <p:attrName>ppt_x</p:attrName>
                                          <p:attrName>ppt_y</p:attrName>
                                        </p:attrNameLst>
                                      </p:cBhvr>
                                      <p:rCtr x="0" y="3694"/>
                                    </p:animMotion>
                                  </p:childTnLst>
                                </p:cTn>
                              </p:par>
                            </p:childTnLst>
                          </p:cTn>
                        </p:par>
                      </p:childTnLst>
                    </p:cTn>
                  </p:par>
                  <p:par>
                    <p:cTn id="47" fill="hold">
                      <p:stCondLst>
                        <p:cond delay="indefinite"/>
                      </p:stCondLst>
                      <p:childTnLst>
                        <p:par>
                          <p:cTn id="48" fill="hold">
                            <p:stCondLst>
                              <p:cond delay="0"/>
                            </p:stCondLst>
                            <p:childTnLst>
                              <p:par>
                                <p:cTn id="49" presetID="42" presetClass="path" presetSubtype="0" accel="50000" decel="50000" fill="hold" grpId="2" nodeType="clickEffect">
                                  <p:stCondLst>
                                    <p:cond delay="0"/>
                                  </p:stCondLst>
                                  <p:childTnLst>
                                    <p:animMotion origin="layout" path="M 5E-6 0.14389 L 5E-6 2.22222E-6 " pathEditMode="relative" rAng="0" ptsTypes="AA">
                                      <p:cBhvr>
                                        <p:cTn id="50" dur="500" fill="hold"/>
                                        <p:tgtEl>
                                          <p:spTgt spid="22"/>
                                        </p:tgtEl>
                                        <p:attrNameLst>
                                          <p:attrName>ppt_x</p:attrName>
                                          <p:attrName>ppt_y</p:attrName>
                                        </p:attrNameLst>
                                      </p:cBhvr>
                                      <p:rCtr x="0" y="-7194"/>
                                    </p:animMotion>
                                  </p:childTnLst>
                                </p:cTn>
                              </p:par>
                            </p:childTnLst>
                          </p:cTn>
                        </p:par>
                        <p:par>
                          <p:cTn id="51" fill="hold">
                            <p:stCondLst>
                              <p:cond delay="500"/>
                            </p:stCondLst>
                            <p:childTnLst>
                              <p:par>
                                <p:cTn id="52" presetID="1" presetClass="exit" presetSubtype="0" fill="hold" grpId="3" nodeType="afterEffect">
                                  <p:stCondLst>
                                    <p:cond delay="0"/>
                                  </p:stCondLst>
                                  <p:childTnLst>
                                    <p:set>
                                      <p:cBhvr>
                                        <p:cTn id="53" dur="1" fill="hold">
                                          <p:stCondLst>
                                            <p:cond delay="0"/>
                                          </p:stCondLst>
                                        </p:cTn>
                                        <p:tgtEl>
                                          <p:spTgt spid="22"/>
                                        </p:tgtEl>
                                        <p:attrNameLst>
                                          <p:attrName>style.visibility</p:attrName>
                                        </p:attrNameLst>
                                      </p:cBhvr>
                                      <p:to>
                                        <p:strVal val="hidden"/>
                                      </p:to>
                                    </p:set>
                                  </p:childTnLst>
                                </p:cTn>
                              </p:par>
                              <p:par>
                                <p:cTn id="54" presetID="1" presetClass="entr" presetSubtype="0" fill="hold" grpId="4" nodeType="withEffect">
                                  <p:stCondLst>
                                    <p:cond delay="0"/>
                                  </p:stCondLst>
                                  <p:childTnLst>
                                    <p:set>
                                      <p:cBhvr>
                                        <p:cTn id="55" dur="1" fill="hold">
                                          <p:stCondLst>
                                            <p:cond delay="0"/>
                                          </p:stCondLst>
                                        </p:cTn>
                                        <p:tgtEl>
                                          <p:spTgt spid="23"/>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42" presetClass="path" presetSubtype="0" accel="50000" decel="50000" fill="hold" grpId="0" nodeType="clickEffect">
                                  <p:stCondLst>
                                    <p:cond delay="0"/>
                                  </p:stCondLst>
                                  <p:childTnLst>
                                    <p:animMotion origin="layout" path="M 5E-6 2.22222E-6 L 5E-6 0.06972 " pathEditMode="relative" rAng="0" ptsTypes="AA">
                                      <p:cBhvr>
                                        <p:cTn id="59" dur="500" fill="hold"/>
                                        <p:tgtEl>
                                          <p:spTgt spid="23"/>
                                        </p:tgtEl>
                                        <p:attrNameLst>
                                          <p:attrName>ppt_x</p:attrName>
                                          <p:attrName>ppt_y</p:attrName>
                                        </p:attrNameLst>
                                      </p:cBhvr>
                                      <p:rCtr x="0" y="3472"/>
                                    </p:animMotion>
                                  </p:childTnLst>
                                </p:cTn>
                              </p:par>
                            </p:childTnLst>
                          </p:cTn>
                        </p:par>
                      </p:childTnLst>
                    </p:cTn>
                  </p:par>
                  <p:par>
                    <p:cTn id="60" fill="hold">
                      <p:stCondLst>
                        <p:cond delay="indefinite"/>
                      </p:stCondLst>
                      <p:childTnLst>
                        <p:par>
                          <p:cTn id="61" fill="hold">
                            <p:stCondLst>
                              <p:cond delay="0"/>
                            </p:stCondLst>
                            <p:childTnLst>
                              <p:par>
                                <p:cTn id="62" presetID="42" presetClass="path" presetSubtype="0" accel="50000" decel="50000" fill="hold" grpId="1" nodeType="clickEffect">
                                  <p:stCondLst>
                                    <p:cond delay="0"/>
                                  </p:stCondLst>
                                  <p:childTnLst>
                                    <p:animMotion origin="layout" path="M 5E-6 0.06972 L 5E-6 0.14389 " pathEditMode="relative" rAng="0" ptsTypes="AA">
                                      <p:cBhvr>
                                        <p:cTn id="63" dur="500" fill="hold"/>
                                        <p:tgtEl>
                                          <p:spTgt spid="23"/>
                                        </p:tgtEl>
                                        <p:attrNameLst>
                                          <p:attrName>ppt_x</p:attrName>
                                          <p:attrName>ppt_y</p:attrName>
                                        </p:attrNameLst>
                                      </p:cBhvr>
                                      <p:rCtr x="0" y="3694"/>
                                    </p:animMotion>
                                  </p:childTnLst>
                                </p:cTn>
                              </p:par>
                            </p:childTnLst>
                          </p:cTn>
                        </p:par>
                      </p:childTnLst>
                    </p:cTn>
                  </p:par>
                  <p:par>
                    <p:cTn id="64" fill="hold">
                      <p:stCondLst>
                        <p:cond delay="indefinite"/>
                      </p:stCondLst>
                      <p:childTnLst>
                        <p:par>
                          <p:cTn id="65" fill="hold">
                            <p:stCondLst>
                              <p:cond delay="0"/>
                            </p:stCondLst>
                            <p:childTnLst>
                              <p:par>
                                <p:cTn id="66" presetID="42" presetClass="path" presetSubtype="0" accel="50000" decel="50000" fill="hold" grpId="2" nodeType="clickEffect">
                                  <p:stCondLst>
                                    <p:cond delay="0"/>
                                  </p:stCondLst>
                                  <p:childTnLst>
                                    <p:animMotion origin="layout" path="M 5E-6 0.14389 L 5E-6 2.22222E-6 " pathEditMode="relative" rAng="0" ptsTypes="AA">
                                      <p:cBhvr>
                                        <p:cTn id="67" dur="500" fill="hold"/>
                                        <p:tgtEl>
                                          <p:spTgt spid="23"/>
                                        </p:tgtEl>
                                        <p:attrNameLst>
                                          <p:attrName>ppt_x</p:attrName>
                                          <p:attrName>ppt_y</p:attrName>
                                        </p:attrNameLst>
                                      </p:cBhvr>
                                      <p:rCtr x="0" y="-7194"/>
                                    </p:animMotion>
                                  </p:childTnLst>
                                </p:cTn>
                              </p:par>
                            </p:childTnLst>
                          </p:cTn>
                        </p:par>
                        <p:par>
                          <p:cTn id="68" fill="hold">
                            <p:stCondLst>
                              <p:cond delay="500"/>
                            </p:stCondLst>
                            <p:childTnLst>
                              <p:par>
                                <p:cTn id="69" presetID="1" presetClass="exit" presetSubtype="0" fill="hold" grpId="3" nodeType="afterEffect">
                                  <p:stCondLst>
                                    <p:cond delay="0"/>
                                  </p:stCondLst>
                                  <p:childTnLst>
                                    <p:set>
                                      <p:cBhvr>
                                        <p:cTn id="70" dur="1" fill="hold">
                                          <p:stCondLst>
                                            <p:cond delay="0"/>
                                          </p:stCondLst>
                                        </p:cTn>
                                        <p:tgtEl>
                                          <p:spTgt spid="23"/>
                                        </p:tgtEl>
                                        <p:attrNameLst>
                                          <p:attrName>style.visibility</p:attrName>
                                        </p:attrNameLst>
                                      </p:cBhvr>
                                      <p:to>
                                        <p:strVal val="hidden"/>
                                      </p:to>
                                    </p:set>
                                  </p:childTnLst>
                                </p:cTn>
                              </p:par>
                              <p:par>
                                <p:cTn id="71" presetID="1" presetClass="entr" presetSubtype="0" fill="hold" grpId="3" nodeType="withEffect">
                                  <p:stCondLst>
                                    <p:cond delay="0"/>
                                  </p:stCondLst>
                                  <p:childTnLst>
                                    <p:set>
                                      <p:cBhvr>
                                        <p:cTn id="72" dur="1" fill="hold">
                                          <p:stCondLst>
                                            <p:cond delay="0"/>
                                          </p:stCondLst>
                                        </p:cTn>
                                        <p:tgtEl>
                                          <p:spTgt spid="2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42" presetClass="path" presetSubtype="0" accel="50000" decel="50000" fill="hold" grpId="0" nodeType="clickEffect">
                                  <p:stCondLst>
                                    <p:cond delay="0"/>
                                  </p:stCondLst>
                                  <p:childTnLst>
                                    <p:animMotion origin="layout" path="M 5E-6 2.22222E-6 L 5E-6 0.06972 " pathEditMode="relative" rAng="0" ptsTypes="AA">
                                      <p:cBhvr>
                                        <p:cTn id="76" dur="500" fill="hold"/>
                                        <p:tgtEl>
                                          <p:spTgt spid="24"/>
                                        </p:tgtEl>
                                        <p:attrNameLst>
                                          <p:attrName>ppt_x</p:attrName>
                                          <p:attrName>ppt_y</p:attrName>
                                        </p:attrNameLst>
                                      </p:cBhvr>
                                      <p:rCtr x="0" y="3472"/>
                                    </p:animMotion>
                                  </p:childTnLst>
                                </p:cTn>
                              </p:par>
                            </p:childTnLst>
                          </p:cTn>
                        </p:par>
                      </p:childTnLst>
                    </p:cTn>
                  </p:par>
                  <p:par>
                    <p:cTn id="77" fill="hold">
                      <p:stCondLst>
                        <p:cond delay="indefinite"/>
                      </p:stCondLst>
                      <p:childTnLst>
                        <p:par>
                          <p:cTn id="78" fill="hold">
                            <p:stCondLst>
                              <p:cond delay="0"/>
                            </p:stCondLst>
                            <p:childTnLst>
                              <p:par>
                                <p:cTn id="79" presetID="42" presetClass="path" presetSubtype="0" accel="50000" decel="50000" fill="hold" grpId="1" nodeType="clickEffect">
                                  <p:stCondLst>
                                    <p:cond delay="0"/>
                                  </p:stCondLst>
                                  <p:childTnLst>
                                    <p:animMotion origin="layout" path="M 5E-6 0.06972 L 5E-6 0.14389 " pathEditMode="relative" rAng="0" ptsTypes="AA">
                                      <p:cBhvr>
                                        <p:cTn id="80" dur="500" fill="hold"/>
                                        <p:tgtEl>
                                          <p:spTgt spid="24"/>
                                        </p:tgtEl>
                                        <p:attrNameLst>
                                          <p:attrName>ppt_x</p:attrName>
                                          <p:attrName>ppt_y</p:attrName>
                                        </p:attrNameLst>
                                      </p:cBhvr>
                                      <p:rCtr x="0" y="3694"/>
                                    </p:animMotion>
                                  </p:childTnLst>
                                </p:cTn>
                              </p:par>
                            </p:childTnLst>
                          </p:cTn>
                        </p:par>
                        <p:par>
                          <p:cTn id="81" fill="hold">
                            <p:stCondLst>
                              <p:cond delay="500"/>
                            </p:stCondLst>
                            <p:childTnLst>
                              <p:par>
                                <p:cTn id="82" presetID="1" presetClass="exit" presetSubtype="0" fill="hold" grpId="2" nodeType="afterEffect">
                                  <p:stCondLst>
                                    <p:cond delay="0"/>
                                  </p:stCondLst>
                                  <p:childTnLst>
                                    <p:set>
                                      <p:cBhvr>
                                        <p:cTn id="83" dur="1" fill="hold">
                                          <p:stCondLst>
                                            <p:cond delay="0"/>
                                          </p:stCondLst>
                                        </p:cTn>
                                        <p:tgtEl>
                                          <p:spTgt spid="24"/>
                                        </p:tgtEl>
                                        <p:attrNameLst>
                                          <p:attrName>style.visibility</p:attrName>
                                        </p:attrNameLst>
                                      </p:cBhvr>
                                      <p:to>
                                        <p:strVal val="hidden"/>
                                      </p:to>
                                    </p:set>
                                  </p:childTnLst>
                                </p:cTn>
                              </p:par>
                            </p:childTnLst>
                          </p:cTn>
                        </p:par>
                      </p:childTnLst>
                    </p:cTn>
                  </p:par>
                  <p:par>
                    <p:cTn id="84" fill="hold">
                      <p:stCondLst>
                        <p:cond delay="indefinite"/>
                      </p:stCondLst>
                      <p:childTnLst>
                        <p:par>
                          <p:cTn id="85" fill="hold">
                            <p:stCondLst>
                              <p:cond delay="0"/>
                            </p:stCondLst>
                            <p:childTnLst>
                              <p:par>
                                <p:cTn id="86" presetID="1" presetClass="entr" presetSubtype="0" fill="hold" nodeType="clickEffect">
                                  <p:stCondLst>
                                    <p:cond delay="0"/>
                                  </p:stCondLst>
                                  <p:childTnLst>
                                    <p:set>
                                      <p:cBhvr>
                                        <p:cTn id="87"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20">
                                            <p:txEl>
                                              <p:pRg st="1" end="1"/>
                                            </p:txEl>
                                          </p:spTgt>
                                        </p:tgtEl>
                                        <p:attrNameLst>
                                          <p:attrName>style.visibility</p:attrName>
                                        </p:attrNameLst>
                                      </p:cBhvr>
                                      <p:to>
                                        <p:strVal val="visible"/>
                                      </p:to>
                                    </p:set>
                                    <p:animEffect transition="in" filter="fade">
                                      <p:cBhvr>
                                        <p:cTn id="92" dur="500"/>
                                        <p:tgtEl>
                                          <p:spTgt spid="20">
                                            <p:txEl>
                                              <p:pRg st="1" end="1"/>
                                            </p:txEl>
                                          </p:spTgt>
                                        </p:tgtEl>
                                      </p:cBhvr>
                                    </p:animEffect>
                                  </p:childTnLst>
                                </p:cTn>
                              </p:par>
                              <p:par>
                                <p:cTn id="93" presetID="10" presetClass="entr" presetSubtype="0" fill="hold" nodeType="withEffect">
                                  <p:stCondLst>
                                    <p:cond delay="0"/>
                                  </p:stCondLst>
                                  <p:childTnLst>
                                    <p:set>
                                      <p:cBhvr>
                                        <p:cTn id="94" dur="1" fill="hold">
                                          <p:stCondLst>
                                            <p:cond delay="0"/>
                                          </p:stCondLst>
                                        </p:cTn>
                                        <p:tgtEl>
                                          <p:spTgt spid="20">
                                            <p:txEl>
                                              <p:pRg st="2" end="2"/>
                                            </p:txEl>
                                          </p:spTgt>
                                        </p:tgtEl>
                                        <p:attrNameLst>
                                          <p:attrName>style.visibility</p:attrName>
                                        </p:attrNameLst>
                                      </p:cBhvr>
                                      <p:to>
                                        <p:strVal val="visible"/>
                                      </p:to>
                                    </p:set>
                                    <p:animEffect transition="in" filter="fade">
                                      <p:cBhvr>
                                        <p:cTn id="95" dur="500"/>
                                        <p:tgtEl>
                                          <p:spTgt spid="20">
                                            <p:txEl>
                                              <p:pRg st="2" end="2"/>
                                            </p:txEl>
                                          </p:spTgt>
                                        </p:tgtEl>
                                      </p:cBhvr>
                                    </p:animEffect>
                                  </p:childTnLst>
                                </p:cTn>
                              </p:par>
                            </p:childTnLst>
                          </p:cTn>
                        </p:par>
                      </p:childTnLst>
                    </p:cTn>
                  </p:par>
                  <p:par>
                    <p:cTn id="96" fill="hold">
                      <p:stCondLst>
                        <p:cond delay="indefinite"/>
                      </p:stCondLst>
                      <p:childTnLst>
                        <p:par>
                          <p:cTn id="97" fill="hold">
                            <p:stCondLst>
                              <p:cond delay="0"/>
                            </p:stCondLst>
                            <p:childTnLst>
                              <p:par>
                                <p:cTn id="98" presetID="10" presetClass="entr" presetSubtype="0" fill="hold" nodeType="clickEffect">
                                  <p:stCondLst>
                                    <p:cond delay="0"/>
                                  </p:stCondLst>
                                  <p:childTnLst>
                                    <p:set>
                                      <p:cBhvr>
                                        <p:cTn id="99" dur="1" fill="hold">
                                          <p:stCondLst>
                                            <p:cond delay="0"/>
                                          </p:stCondLst>
                                        </p:cTn>
                                        <p:tgtEl>
                                          <p:spTgt spid="20">
                                            <p:txEl>
                                              <p:pRg st="3" end="3"/>
                                            </p:txEl>
                                          </p:spTgt>
                                        </p:tgtEl>
                                        <p:attrNameLst>
                                          <p:attrName>style.visibility</p:attrName>
                                        </p:attrNameLst>
                                      </p:cBhvr>
                                      <p:to>
                                        <p:strVal val="visible"/>
                                      </p:to>
                                    </p:set>
                                    <p:animEffect transition="in" filter="fade">
                                      <p:cBhvr>
                                        <p:cTn id="100" dur="500"/>
                                        <p:tgtEl>
                                          <p:spTgt spid="20">
                                            <p:txEl>
                                              <p:pRg st="3" end="3"/>
                                            </p:txEl>
                                          </p:spTgt>
                                        </p:tgtEl>
                                      </p:cBhvr>
                                    </p:animEffect>
                                  </p:childTnLst>
                                </p:cTn>
                              </p:par>
                              <p:par>
                                <p:cTn id="101" presetID="10" presetClass="entr" presetSubtype="0" fill="hold" nodeType="withEffect">
                                  <p:stCondLst>
                                    <p:cond delay="0"/>
                                  </p:stCondLst>
                                  <p:childTnLst>
                                    <p:set>
                                      <p:cBhvr>
                                        <p:cTn id="102" dur="1" fill="hold">
                                          <p:stCondLst>
                                            <p:cond delay="0"/>
                                          </p:stCondLst>
                                        </p:cTn>
                                        <p:tgtEl>
                                          <p:spTgt spid="20">
                                            <p:txEl>
                                              <p:pRg st="4" end="4"/>
                                            </p:txEl>
                                          </p:spTgt>
                                        </p:tgtEl>
                                        <p:attrNameLst>
                                          <p:attrName>style.visibility</p:attrName>
                                        </p:attrNameLst>
                                      </p:cBhvr>
                                      <p:to>
                                        <p:strVal val="visible"/>
                                      </p:to>
                                    </p:set>
                                    <p:animEffect transition="in" filter="fade">
                                      <p:cBhvr>
                                        <p:cTn id="103" dur="500"/>
                                        <p:tgtEl>
                                          <p:spTgt spid="20">
                                            <p:txEl>
                                              <p:pRg st="4" end="4"/>
                                            </p:txEl>
                                          </p:spTgt>
                                        </p:tgtEl>
                                      </p:cBhvr>
                                    </p:animEffect>
                                  </p:childTnLst>
                                </p:cTn>
                              </p:par>
                              <p:par>
                                <p:cTn id="104" presetID="10" presetClass="entr" presetSubtype="0" fill="hold" nodeType="withEffect">
                                  <p:stCondLst>
                                    <p:cond delay="0"/>
                                  </p:stCondLst>
                                  <p:childTnLst>
                                    <p:set>
                                      <p:cBhvr>
                                        <p:cTn id="105" dur="1" fill="hold">
                                          <p:stCondLst>
                                            <p:cond delay="0"/>
                                          </p:stCondLst>
                                        </p:cTn>
                                        <p:tgtEl>
                                          <p:spTgt spid="20">
                                            <p:txEl>
                                              <p:pRg st="5" end="5"/>
                                            </p:txEl>
                                          </p:spTgt>
                                        </p:tgtEl>
                                        <p:attrNameLst>
                                          <p:attrName>style.visibility</p:attrName>
                                        </p:attrNameLst>
                                      </p:cBhvr>
                                      <p:to>
                                        <p:strVal val="visible"/>
                                      </p:to>
                                    </p:set>
                                    <p:animEffect transition="in" filter="fade">
                                      <p:cBhvr>
                                        <p:cTn id="106" dur="500"/>
                                        <p:tgtEl>
                                          <p:spTgt spid="20">
                                            <p:txEl>
                                              <p:pRg st="5" end="5"/>
                                            </p:txEl>
                                          </p:spTgt>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nodeType="clickEffect">
                                  <p:stCondLst>
                                    <p:cond delay="0"/>
                                  </p:stCondLst>
                                  <p:childTnLst>
                                    <p:set>
                                      <p:cBhvr>
                                        <p:cTn id="110" dur="1" fill="hold">
                                          <p:stCondLst>
                                            <p:cond delay="0"/>
                                          </p:stCondLst>
                                        </p:cTn>
                                        <p:tgtEl>
                                          <p:spTgt spid="20">
                                            <p:txEl>
                                              <p:pRg st="6" end="6"/>
                                            </p:txEl>
                                          </p:spTgt>
                                        </p:tgtEl>
                                        <p:attrNameLst>
                                          <p:attrName>style.visibility</p:attrName>
                                        </p:attrNameLst>
                                      </p:cBhvr>
                                      <p:to>
                                        <p:strVal val="visible"/>
                                      </p:to>
                                    </p:set>
                                    <p:animEffect transition="in" filter="fade">
                                      <p:cBhvr>
                                        <p:cTn id="111" dur="500"/>
                                        <p:tgtEl>
                                          <p:spTgt spid="20">
                                            <p:txEl>
                                              <p:pRg st="6" end="6"/>
                                            </p:txEl>
                                          </p:spTgt>
                                        </p:tgtEl>
                                      </p:cBhvr>
                                    </p:animEffect>
                                  </p:childTnLst>
                                </p:cTn>
                              </p:par>
                              <p:par>
                                <p:cTn id="112" presetID="10" presetClass="entr" presetSubtype="0" fill="hold" nodeType="withEffect">
                                  <p:stCondLst>
                                    <p:cond delay="0"/>
                                  </p:stCondLst>
                                  <p:childTnLst>
                                    <p:set>
                                      <p:cBhvr>
                                        <p:cTn id="113" dur="1" fill="hold">
                                          <p:stCondLst>
                                            <p:cond delay="0"/>
                                          </p:stCondLst>
                                        </p:cTn>
                                        <p:tgtEl>
                                          <p:spTgt spid="20">
                                            <p:txEl>
                                              <p:pRg st="7" end="7"/>
                                            </p:txEl>
                                          </p:spTgt>
                                        </p:tgtEl>
                                        <p:attrNameLst>
                                          <p:attrName>style.visibility</p:attrName>
                                        </p:attrNameLst>
                                      </p:cBhvr>
                                      <p:to>
                                        <p:strVal val="visible"/>
                                      </p:to>
                                    </p:set>
                                    <p:animEffect transition="in" filter="fade">
                                      <p:cBhvr>
                                        <p:cTn id="114" dur="500"/>
                                        <p:tgtEl>
                                          <p:spTgt spid="20">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animBg="1"/>
      <p:bldP spid="18" grpId="1" animBg="1"/>
      <p:bldP spid="18" grpId="2" animBg="1"/>
      <p:bldP spid="18" grpId="3" animBg="1"/>
      <p:bldP spid="18" grpId="4" animBg="1"/>
      <p:bldP spid="19" grpId="0" animBg="1"/>
      <p:bldP spid="19" grpId="1" animBg="1"/>
      <p:bldP spid="19" grpId="2" animBg="1"/>
      <p:bldP spid="21" grpId="0"/>
      <p:bldP spid="22" grpId="0" animBg="1"/>
      <p:bldP spid="22" grpId="1" animBg="1"/>
      <p:bldP spid="22" grpId="2" animBg="1"/>
      <p:bldP spid="22" grpId="3" animBg="1"/>
      <p:bldP spid="22" grpId="4" animBg="1"/>
      <p:bldP spid="23" grpId="0" animBg="1"/>
      <p:bldP spid="23" grpId="1" animBg="1"/>
      <p:bldP spid="23" grpId="2" animBg="1"/>
      <p:bldP spid="23" grpId="3" animBg="1"/>
      <p:bldP spid="23" grpId="4" animBg="1"/>
      <p:bldP spid="24" grpId="0" animBg="1"/>
      <p:bldP spid="24" grpId="1" animBg="1"/>
      <p:bldP spid="24" grpId="2" animBg="1"/>
      <p:bldP spid="24" grpId="3"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BE5403D-5A49-4328-BD37-26C26D39FC11}"/>
              </a:ext>
            </a:extLst>
          </p:cNvPr>
          <p:cNvSpPr>
            <a:spLocks noGrp="1"/>
          </p:cNvSpPr>
          <p:nvPr>
            <p:ph type="title"/>
          </p:nvPr>
        </p:nvSpPr>
        <p:spPr/>
        <p:txBody>
          <a:bodyPr/>
          <a:lstStyle/>
          <a:p>
            <a:r>
              <a:rPr lang="en-US" dirty="0"/>
              <a:t>Different hammers for different nails</a:t>
            </a:r>
            <a:endParaRPr lang="en-GB" dirty="0"/>
          </a:p>
        </p:txBody>
      </p:sp>
      <p:sp>
        <p:nvSpPr>
          <p:cNvPr id="5" name="Footer Placeholder 4">
            <a:extLst>
              <a:ext uri="{FF2B5EF4-FFF2-40B4-BE49-F238E27FC236}">
                <a16:creationId xmlns:a16="http://schemas.microsoft.com/office/drawing/2014/main" id="{ED861C8B-B750-4C23-AC7E-B96891B5626C}"/>
              </a:ext>
            </a:extLst>
          </p:cNvPr>
          <p:cNvSpPr>
            <a:spLocks noGrp="1"/>
          </p:cNvSpPr>
          <p:nvPr>
            <p:ph type="ftr" sz="quarter" idx="11"/>
          </p:nvPr>
        </p:nvSpPr>
        <p:spPr/>
        <p:txBody>
          <a:bodyPr/>
          <a:lstStyle/>
          <a:p>
            <a:r>
              <a:rPr lang="en-GB"/>
              <a:t>CS 0007 – Summer 2020</a:t>
            </a:r>
            <a:endParaRPr lang="en-GB" dirty="0"/>
          </a:p>
        </p:txBody>
      </p:sp>
      <p:sp>
        <p:nvSpPr>
          <p:cNvPr id="7" name="Content Placeholder 6">
            <a:extLst>
              <a:ext uri="{FF2B5EF4-FFF2-40B4-BE49-F238E27FC236}">
                <a16:creationId xmlns:a16="http://schemas.microsoft.com/office/drawing/2014/main" id="{4498F1BE-F057-493C-801F-AAB6875A69C1}"/>
              </a:ext>
            </a:extLst>
          </p:cNvPr>
          <p:cNvSpPr>
            <a:spLocks noGrp="1"/>
          </p:cNvSpPr>
          <p:nvPr>
            <p:ph idx="1"/>
          </p:nvPr>
        </p:nvSpPr>
        <p:spPr>
          <a:xfrm>
            <a:off x="245533" y="677333"/>
            <a:ext cx="9668936" cy="4148402"/>
          </a:xfrm>
        </p:spPr>
        <p:txBody>
          <a:bodyPr/>
          <a:lstStyle/>
          <a:p>
            <a:r>
              <a:rPr lang="en-GB" dirty="0"/>
              <a:t>Problems usually have several correct solutions </a:t>
            </a:r>
            <a:r>
              <a:rPr lang="en-GB" dirty="0">
                <a:sym typeface="Wingdings" panose="05000000000000000000" pitchFamily="2" charset="2"/>
              </a:rPr>
              <a:t> </a:t>
            </a:r>
            <a:r>
              <a:rPr lang="en-US" dirty="0"/>
              <a:t>different algorithms</a:t>
            </a:r>
          </a:p>
          <a:p>
            <a:pPr lvl="1"/>
            <a:r>
              <a:rPr lang="en-US" dirty="0"/>
              <a:t>Some are faster, some are smaller (less steps)</a:t>
            </a:r>
          </a:p>
          <a:p>
            <a:pPr lvl="1"/>
            <a:r>
              <a:rPr lang="en-US" dirty="0"/>
              <a:t>Some are better, some are worst</a:t>
            </a:r>
          </a:p>
          <a:p>
            <a:pPr lvl="2"/>
            <a:r>
              <a:rPr lang="en-US" dirty="0"/>
              <a:t>Is faster/smaller better or worst?</a:t>
            </a:r>
          </a:p>
          <a:p>
            <a:r>
              <a:rPr lang="en-US" dirty="0"/>
              <a:t>They are often compared to recipes</a:t>
            </a:r>
          </a:p>
          <a:p>
            <a:pPr lvl="1"/>
            <a:r>
              <a:rPr lang="en-US" dirty="0"/>
              <a:t>Ingredients </a:t>
            </a:r>
            <a:r>
              <a:rPr lang="en-US" dirty="0">
                <a:sym typeface="Wingdings" panose="05000000000000000000" pitchFamily="2" charset="2"/>
              </a:rPr>
              <a:t> data</a:t>
            </a:r>
          </a:p>
          <a:p>
            <a:pPr lvl="1"/>
            <a:r>
              <a:rPr lang="en-US" dirty="0">
                <a:sym typeface="Wingdings" panose="05000000000000000000" pitchFamily="2" charset="2"/>
              </a:rPr>
              <a:t>Pumpkin pie recipe from https://www.cs.hmc.edu/~cs5grad/cs5book.pdf</a:t>
            </a:r>
            <a:endParaRPr lang="en-US" dirty="0"/>
          </a:p>
        </p:txBody>
      </p:sp>
      <p:sp>
        <p:nvSpPr>
          <p:cNvPr id="4" name="Slide Number Placeholder 3">
            <a:extLst>
              <a:ext uri="{FF2B5EF4-FFF2-40B4-BE49-F238E27FC236}">
                <a16:creationId xmlns:a16="http://schemas.microsoft.com/office/drawing/2014/main" id="{06937887-D610-4699-8614-006A6C3C75BF}"/>
              </a:ext>
            </a:extLst>
          </p:cNvPr>
          <p:cNvSpPr>
            <a:spLocks noGrp="1"/>
          </p:cNvSpPr>
          <p:nvPr>
            <p:ph type="sldNum" sz="quarter" idx="12"/>
          </p:nvPr>
        </p:nvSpPr>
        <p:spPr/>
        <p:txBody>
          <a:bodyPr/>
          <a:lstStyle/>
          <a:p>
            <a:fld id="{B4AAD609-F83C-4414-814B-B5A2DF99692C}" type="slidenum">
              <a:rPr lang="en-GB" smtClean="0"/>
              <a:pPr/>
              <a:t>13</a:t>
            </a:fld>
            <a:endParaRPr lang="en-GB" dirty="0"/>
          </a:p>
        </p:txBody>
      </p:sp>
      <p:sp>
        <p:nvSpPr>
          <p:cNvPr id="2" name="Rectangle 1">
            <a:extLst>
              <a:ext uri="{FF2B5EF4-FFF2-40B4-BE49-F238E27FC236}">
                <a16:creationId xmlns:a16="http://schemas.microsoft.com/office/drawing/2014/main" id="{78F7FFD2-90A0-49DC-AE00-971A02F49730}"/>
              </a:ext>
            </a:extLst>
          </p:cNvPr>
          <p:cNvSpPr/>
          <p:nvPr/>
        </p:nvSpPr>
        <p:spPr>
          <a:xfrm>
            <a:off x="1295398" y="3235736"/>
            <a:ext cx="7840133" cy="2031325"/>
          </a:xfrm>
          <a:prstGeom prst="rect">
            <a:avLst/>
          </a:prstGeom>
        </p:spPr>
        <p:txBody>
          <a:bodyPr wrap="square">
            <a:spAutoFit/>
          </a:bodyPr>
          <a:lstStyle/>
          <a:p>
            <a:pPr marL="342900" indent="-342900">
              <a:buAutoNum type="arabicPeriod"/>
            </a:pPr>
            <a:r>
              <a:rPr lang="en-US" sz="1400" dirty="0"/>
              <a:t>Mix 3/4 cup sugar, 1 tsp cinnamon, 1/2 tsp salt, 1/2 tsp ginger and 1/4 tsp cloves in a small bowl.</a:t>
            </a:r>
          </a:p>
          <a:p>
            <a:pPr marL="342900" indent="-342900">
              <a:buAutoNum type="arabicPeriod"/>
            </a:pPr>
            <a:r>
              <a:rPr lang="en-US" sz="1400" dirty="0"/>
              <a:t>Beat two eggs in a large bowl.</a:t>
            </a:r>
          </a:p>
          <a:p>
            <a:pPr marL="342900" indent="-342900">
              <a:buAutoNum type="arabicPeriod"/>
            </a:pPr>
            <a:r>
              <a:rPr lang="en-US" sz="1400" dirty="0"/>
              <a:t>Stir 1 15-oz. can pumpkin and the mixture from step 1 into the eggs.</a:t>
            </a:r>
          </a:p>
          <a:p>
            <a:pPr marL="342900" indent="-342900">
              <a:buAutoNum type="arabicPeriod"/>
            </a:pPr>
            <a:r>
              <a:rPr lang="en-US" sz="1400" dirty="0"/>
              <a:t>Gradually stir in 1 12 fl. oz. can evaporated milk into the mixture.</a:t>
            </a:r>
          </a:p>
          <a:p>
            <a:pPr marL="342900" indent="-342900">
              <a:buAutoNum type="arabicPeriod"/>
            </a:pPr>
            <a:r>
              <a:rPr lang="en-GB" sz="1400" dirty="0"/>
              <a:t>Pour mixture into unbaked, pre-prepared 9-inch pie shell.</a:t>
            </a:r>
          </a:p>
          <a:p>
            <a:pPr marL="342900" indent="-342900">
              <a:buAutoNum type="arabicPeriod"/>
            </a:pPr>
            <a:r>
              <a:rPr lang="en-GB" sz="1400" dirty="0"/>
              <a:t>Bake at 425◦F for 15 minutes.</a:t>
            </a:r>
          </a:p>
          <a:p>
            <a:pPr marL="342900" indent="-342900">
              <a:buAutoNum type="arabicPeriod"/>
            </a:pPr>
            <a:r>
              <a:rPr lang="en-GB" sz="1400" dirty="0"/>
              <a:t>Reduce oven temperature to 350◦F.</a:t>
            </a:r>
          </a:p>
          <a:p>
            <a:pPr marL="342900" indent="-342900">
              <a:buAutoNum type="arabicPeriod"/>
            </a:pPr>
            <a:r>
              <a:rPr lang="en-GB" sz="1400" dirty="0"/>
              <a:t>Bake for 30–40 minutes more, or until set.</a:t>
            </a:r>
          </a:p>
          <a:p>
            <a:pPr marL="342900" indent="-342900">
              <a:buAutoNum type="arabicPeriod"/>
            </a:pPr>
            <a:r>
              <a:rPr lang="en-GB" sz="1400" dirty="0"/>
              <a:t>Cool for 2 hours on wire rack.</a:t>
            </a:r>
            <a:endParaRPr lang="en-US" sz="1400" dirty="0"/>
          </a:p>
        </p:txBody>
      </p:sp>
      <p:sp>
        <p:nvSpPr>
          <p:cNvPr id="3" name="Rectangle 2">
            <a:extLst>
              <a:ext uri="{FF2B5EF4-FFF2-40B4-BE49-F238E27FC236}">
                <a16:creationId xmlns:a16="http://schemas.microsoft.com/office/drawing/2014/main" id="{C4492A44-017D-4DC0-A4A8-341CB1450074}"/>
              </a:ext>
            </a:extLst>
          </p:cNvPr>
          <p:cNvSpPr/>
          <p:nvPr/>
        </p:nvSpPr>
        <p:spPr>
          <a:xfrm>
            <a:off x="7268631" y="3962400"/>
            <a:ext cx="2201333" cy="1206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Assuming we know how to measure, crack eggs, stir, etc.</a:t>
            </a:r>
          </a:p>
        </p:txBody>
      </p:sp>
      <p:sp>
        <p:nvSpPr>
          <p:cNvPr id="8" name="Rectangle 7">
            <a:extLst>
              <a:ext uri="{FF2B5EF4-FFF2-40B4-BE49-F238E27FC236}">
                <a16:creationId xmlns:a16="http://schemas.microsoft.com/office/drawing/2014/main" id="{5F732828-2E14-4E2F-8B8A-23F98A05BE92}"/>
              </a:ext>
            </a:extLst>
          </p:cNvPr>
          <p:cNvSpPr/>
          <p:nvPr/>
        </p:nvSpPr>
        <p:spPr>
          <a:xfrm>
            <a:off x="3424767" y="1665301"/>
            <a:ext cx="5696166" cy="369332"/>
          </a:xfrm>
          <a:prstGeom prst="rect">
            <a:avLst/>
          </a:prstGeom>
        </p:spPr>
        <p:txBody>
          <a:bodyPr wrap="square">
            <a:spAutoFit/>
          </a:bodyPr>
          <a:lstStyle/>
          <a:p>
            <a:pPr lvl="2"/>
            <a:r>
              <a:rPr lang="en-US" dirty="0">
                <a:sym typeface="Wingdings" panose="05000000000000000000" pitchFamily="2" charset="2"/>
              </a:rPr>
              <a:t>                                  </a:t>
            </a:r>
            <a:r>
              <a:rPr lang="en-US" dirty="0">
                <a:solidFill>
                  <a:srgbClr val="00B0F0"/>
                </a:solidFill>
                <a:sym typeface="Wingdings" panose="05000000000000000000" pitchFamily="2" charset="2"/>
              </a:rPr>
              <a:t>We’ll discuss this later </a:t>
            </a:r>
            <a:endParaRPr lang="en-US" dirty="0">
              <a:solidFill>
                <a:srgbClr val="00B0F0"/>
              </a:solidFill>
            </a:endParaRPr>
          </a:p>
        </p:txBody>
      </p:sp>
    </p:spTree>
    <p:extLst>
      <p:ext uri="{BB962C8B-B14F-4D97-AF65-F5344CB8AC3E}">
        <p14:creationId xmlns:p14="http://schemas.microsoft.com/office/powerpoint/2010/main" val="27689897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FBE5403D-5A49-4328-BD37-26C26D39FC11}"/>
              </a:ext>
            </a:extLst>
          </p:cNvPr>
          <p:cNvSpPr>
            <a:spLocks noGrp="1"/>
          </p:cNvSpPr>
          <p:nvPr>
            <p:ph type="title"/>
          </p:nvPr>
        </p:nvSpPr>
        <p:spPr/>
        <p:txBody>
          <a:bodyPr/>
          <a:lstStyle/>
          <a:p>
            <a:r>
              <a:rPr lang="en-US" dirty="0"/>
              <a:t>Computer algorithms are not much different</a:t>
            </a:r>
            <a:endParaRPr lang="en-GB" dirty="0"/>
          </a:p>
        </p:txBody>
      </p:sp>
      <p:sp>
        <p:nvSpPr>
          <p:cNvPr id="5" name="Footer Placeholder 4">
            <a:extLst>
              <a:ext uri="{FF2B5EF4-FFF2-40B4-BE49-F238E27FC236}">
                <a16:creationId xmlns:a16="http://schemas.microsoft.com/office/drawing/2014/main" id="{ED861C8B-B750-4C23-AC7E-B96891B5626C}"/>
              </a:ext>
            </a:extLst>
          </p:cNvPr>
          <p:cNvSpPr>
            <a:spLocks noGrp="1"/>
          </p:cNvSpPr>
          <p:nvPr>
            <p:ph type="ftr" sz="quarter" idx="11"/>
          </p:nvPr>
        </p:nvSpPr>
        <p:spPr/>
        <p:txBody>
          <a:bodyPr/>
          <a:lstStyle/>
          <a:p>
            <a:r>
              <a:rPr lang="en-GB"/>
              <a:t>CS 0007 – Summer 2020</a:t>
            </a:r>
            <a:endParaRPr lang="en-GB" dirty="0"/>
          </a:p>
        </p:txBody>
      </p:sp>
      <p:sp>
        <p:nvSpPr>
          <p:cNvPr id="7" name="Content Placeholder 6">
            <a:extLst>
              <a:ext uri="{FF2B5EF4-FFF2-40B4-BE49-F238E27FC236}">
                <a16:creationId xmlns:a16="http://schemas.microsoft.com/office/drawing/2014/main" id="{4498F1BE-F057-493C-801F-AAB6875A69C1}"/>
              </a:ext>
            </a:extLst>
          </p:cNvPr>
          <p:cNvSpPr>
            <a:spLocks noGrp="1"/>
          </p:cNvSpPr>
          <p:nvPr>
            <p:ph idx="1"/>
          </p:nvPr>
        </p:nvSpPr>
        <p:spPr>
          <a:xfrm>
            <a:off x="245533" y="677333"/>
            <a:ext cx="9668936" cy="4148402"/>
          </a:xfrm>
        </p:spPr>
        <p:txBody>
          <a:bodyPr/>
          <a:lstStyle/>
          <a:p>
            <a:r>
              <a:rPr lang="en-GB" dirty="0"/>
              <a:t>Let’s replace Pie by π </a:t>
            </a:r>
            <a:endParaRPr lang="en-US" dirty="0">
              <a:sym typeface="Wingdings" panose="05000000000000000000" pitchFamily="2" charset="2"/>
            </a:endParaRPr>
          </a:p>
          <a:p>
            <a:pPr lvl="1"/>
            <a:r>
              <a:rPr lang="en-US" dirty="0">
                <a:sym typeface="Wingdings" panose="05000000000000000000" pitchFamily="2" charset="2"/>
              </a:rPr>
              <a:t>Example also from https://www.cs.hmc.edu/~cs5grad/cs5book.pdf</a:t>
            </a:r>
            <a:endParaRPr lang="en-US" dirty="0"/>
          </a:p>
        </p:txBody>
      </p:sp>
      <p:sp>
        <p:nvSpPr>
          <p:cNvPr id="4" name="Slide Number Placeholder 3">
            <a:extLst>
              <a:ext uri="{FF2B5EF4-FFF2-40B4-BE49-F238E27FC236}">
                <a16:creationId xmlns:a16="http://schemas.microsoft.com/office/drawing/2014/main" id="{06937887-D610-4699-8614-006A6C3C75BF}"/>
              </a:ext>
            </a:extLst>
          </p:cNvPr>
          <p:cNvSpPr>
            <a:spLocks noGrp="1"/>
          </p:cNvSpPr>
          <p:nvPr>
            <p:ph type="sldNum" sz="quarter" idx="12"/>
          </p:nvPr>
        </p:nvSpPr>
        <p:spPr/>
        <p:txBody>
          <a:bodyPr/>
          <a:lstStyle/>
          <a:p>
            <a:fld id="{B4AAD609-F83C-4414-814B-B5A2DF99692C}" type="slidenum">
              <a:rPr lang="en-GB" smtClean="0"/>
              <a:pPr/>
              <a:t>14</a:t>
            </a:fld>
            <a:endParaRPr lang="en-GB" dirty="0"/>
          </a:p>
        </p:txBody>
      </p:sp>
      <p:sp>
        <p:nvSpPr>
          <p:cNvPr id="2" name="Rectangle 1">
            <a:extLst>
              <a:ext uri="{FF2B5EF4-FFF2-40B4-BE49-F238E27FC236}">
                <a16:creationId xmlns:a16="http://schemas.microsoft.com/office/drawing/2014/main" id="{78F7FFD2-90A0-49DC-AE00-971A02F49730}"/>
              </a:ext>
            </a:extLst>
          </p:cNvPr>
          <p:cNvSpPr/>
          <p:nvPr/>
        </p:nvSpPr>
        <p:spPr>
          <a:xfrm>
            <a:off x="458999" y="1567802"/>
            <a:ext cx="8003434" cy="3139321"/>
          </a:xfrm>
          <a:prstGeom prst="rect">
            <a:avLst/>
          </a:prstGeom>
        </p:spPr>
        <p:txBody>
          <a:bodyPr wrap="square">
            <a:spAutoFit/>
          </a:bodyPr>
          <a:lstStyle/>
          <a:p>
            <a:pPr marL="342900" indent="-342900">
              <a:buAutoNum type="arabicPeriod"/>
            </a:pPr>
            <a:r>
              <a:rPr lang="en-GB" dirty="0"/>
              <a:t>Draw a square that is 2 by 2 feet.</a:t>
            </a:r>
          </a:p>
          <a:p>
            <a:pPr marL="342900" indent="-342900">
              <a:buAutoNum type="arabicPeriod"/>
            </a:pPr>
            <a:r>
              <a:rPr lang="en-GB" dirty="0"/>
              <a:t>Inscribe a circle of radius 1 foot (diameter 2 feet) inside this square.</a:t>
            </a:r>
          </a:p>
          <a:p>
            <a:pPr marL="342900" indent="-342900">
              <a:buAutoNum type="arabicPeriod"/>
            </a:pPr>
            <a:r>
              <a:rPr lang="en-GB" dirty="0"/>
              <a:t>Grab a bucket of </a:t>
            </a:r>
            <a:r>
              <a:rPr lang="en-GB" i="1" dirty="0"/>
              <a:t>n</a:t>
            </a:r>
            <a:r>
              <a:rPr lang="en-GB" dirty="0"/>
              <a:t> darts, move away from the dartboard, and put on a blindfold.</a:t>
            </a:r>
          </a:p>
          <a:p>
            <a:pPr marL="342900" indent="-342900">
              <a:buAutoNum type="arabicPeriod"/>
            </a:pPr>
            <a:r>
              <a:rPr lang="en-GB" dirty="0"/>
              <a:t>Take each dart one at a time and for each dart:</a:t>
            </a:r>
          </a:p>
          <a:p>
            <a:pPr marL="800100" lvl="1" indent="-342900">
              <a:buFont typeface="+mj-lt"/>
              <a:buAutoNum type="alphaLcParenR"/>
            </a:pPr>
            <a:r>
              <a:rPr lang="en-GB" dirty="0"/>
              <a:t>With your eyes still covered, throw the dart randomly (but assume that your throwing skills ensure that it will land somewhere on the square dartboard).</a:t>
            </a:r>
          </a:p>
          <a:p>
            <a:pPr marL="800100" lvl="1" indent="-342900">
              <a:buFont typeface="+mj-lt"/>
              <a:buAutoNum type="alphaLcParenR"/>
            </a:pPr>
            <a:r>
              <a:rPr lang="en-GB" dirty="0"/>
              <a:t>Record whether or not the dart landed inside the circle.</a:t>
            </a:r>
          </a:p>
          <a:p>
            <a:pPr marL="342900" indent="-342900">
              <a:buFont typeface="+mj-lt"/>
              <a:buAutoNum type="arabicPeriod"/>
            </a:pPr>
            <a:r>
              <a:rPr lang="en-GB" dirty="0"/>
              <a:t>When you have thrown all the darts, divide the number that landed inside the circle by the total number, n, of darts you threw and multiply by 4. This will give you your estimate for π.</a:t>
            </a:r>
            <a:endParaRPr lang="en-US" sz="1400" dirty="0"/>
          </a:p>
        </p:txBody>
      </p:sp>
      <p:sp>
        <p:nvSpPr>
          <p:cNvPr id="3" name="Rectangle 2">
            <a:extLst>
              <a:ext uri="{FF2B5EF4-FFF2-40B4-BE49-F238E27FC236}">
                <a16:creationId xmlns:a16="http://schemas.microsoft.com/office/drawing/2014/main" id="{C4492A44-017D-4DC0-A4A8-341CB1450074}"/>
              </a:ext>
            </a:extLst>
          </p:cNvPr>
          <p:cNvSpPr/>
          <p:nvPr/>
        </p:nvSpPr>
        <p:spPr>
          <a:xfrm>
            <a:off x="8299132" y="2672712"/>
            <a:ext cx="1759267" cy="12065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(Please don’t try this at home)</a:t>
            </a:r>
          </a:p>
        </p:txBody>
      </p:sp>
    </p:spTree>
    <p:extLst>
      <p:ext uri="{BB962C8B-B14F-4D97-AF65-F5344CB8AC3E}">
        <p14:creationId xmlns:p14="http://schemas.microsoft.com/office/powerpoint/2010/main" val="24787545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8B07479-53EE-428C-B256-204C7D2EAE40}"/>
              </a:ext>
            </a:extLst>
          </p:cNvPr>
          <p:cNvSpPr>
            <a:spLocks noGrp="1"/>
          </p:cNvSpPr>
          <p:nvPr>
            <p:ph type="title"/>
          </p:nvPr>
        </p:nvSpPr>
        <p:spPr/>
        <p:txBody>
          <a:bodyPr/>
          <a:lstStyle/>
          <a:p>
            <a:r>
              <a:rPr lang="en-GB" dirty="0"/>
              <a:t>Programming languages</a:t>
            </a:r>
          </a:p>
        </p:txBody>
      </p:sp>
      <p:sp>
        <p:nvSpPr>
          <p:cNvPr id="7" name="Text Placeholder 6">
            <a:extLst>
              <a:ext uri="{FF2B5EF4-FFF2-40B4-BE49-F238E27FC236}">
                <a16:creationId xmlns:a16="http://schemas.microsoft.com/office/drawing/2014/main" id="{88DA3E66-B912-4FB4-9220-E89BD7721914}"/>
              </a:ext>
            </a:extLst>
          </p:cNvPr>
          <p:cNvSpPr>
            <a:spLocks noGrp="1"/>
          </p:cNvSpPr>
          <p:nvPr>
            <p:ph type="body" idx="1"/>
          </p:nvPr>
        </p:nvSpPr>
        <p:spPr/>
        <p:txBody>
          <a:bodyPr/>
          <a:lstStyle/>
          <a:p>
            <a:endParaRPr lang="en-GB" dirty="0"/>
          </a:p>
        </p:txBody>
      </p:sp>
      <p:sp>
        <p:nvSpPr>
          <p:cNvPr id="5" name="Slide Number Placeholder 4">
            <a:extLst>
              <a:ext uri="{FF2B5EF4-FFF2-40B4-BE49-F238E27FC236}">
                <a16:creationId xmlns:a16="http://schemas.microsoft.com/office/drawing/2014/main" id="{38D07D11-1EB7-40B0-8F16-14E643D23801}"/>
              </a:ext>
            </a:extLst>
          </p:cNvPr>
          <p:cNvSpPr>
            <a:spLocks noGrp="1"/>
          </p:cNvSpPr>
          <p:nvPr>
            <p:ph type="sldNum" sz="quarter" idx="12"/>
          </p:nvPr>
        </p:nvSpPr>
        <p:spPr/>
        <p:txBody>
          <a:bodyPr/>
          <a:lstStyle/>
          <a:p>
            <a:fld id="{B4AAD609-F83C-4414-814B-B5A2DF99692C}" type="slidenum">
              <a:rPr lang="en-US" smtClean="0"/>
              <a:pPr/>
              <a:t>15</a:t>
            </a:fld>
            <a:endParaRPr lang="en-US" dirty="0"/>
          </a:p>
        </p:txBody>
      </p:sp>
      <p:sp>
        <p:nvSpPr>
          <p:cNvPr id="3" name="Footer Placeholder 2">
            <a:extLst>
              <a:ext uri="{FF2B5EF4-FFF2-40B4-BE49-F238E27FC236}">
                <a16:creationId xmlns:a16="http://schemas.microsoft.com/office/drawing/2014/main" id="{A893F6FB-7A50-4EF4-B5BD-7D6CCC44994D}"/>
              </a:ext>
            </a:extLst>
          </p:cNvPr>
          <p:cNvSpPr>
            <a:spLocks noGrp="1"/>
          </p:cNvSpPr>
          <p:nvPr>
            <p:ph type="ftr" sz="quarter" idx="11"/>
          </p:nvPr>
        </p:nvSpPr>
        <p:spPr/>
        <p:txBody>
          <a:bodyPr/>
          <a:lstStyle/>
          <a:p>
            <a:r>
              <a:rPr lang="en-GB"/>
              <a:t>CS 0007 – Summer 2020</a:t>
            </a:r>
            <a:endParaRPr lang="en-GB" dirty="0"/>
          </a:p>
        </p:txBody>
      </p:sp>
    </p:spTree>
    <p:extLst>
      <p:ext uri="{BB962C8B-B14F-4D97-AF65-F5344CB8AC3E}">
        <p14:creationId xmlns:p14="http://schemas.microsoft.com/office/powerpoint/2010/main" val="40323751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7324471-2DA1-4426-9D42-E016EAEF8D3F}"/>
              </a:ext>
            </a:extLst>
          </p:cNvPr>
          <p:cNvSpPr>
            <a:spLocks noGrp="1"/>
          </p:cNvSpPr>
          <p:nvPr>
            <p:ph type="title"/>
          </p:nvPr>
        </p:nvSpPr>
        <p:spPr/>
        <p:txBody>
          <a:bodyPr/>
          <a:lstStyle/>
          <a:p>
            <a:r>
              <a:rPr lang="en-GB" dirty="0"/>
              <a:t>Implementing algorithms</a:t>
            </a:r>
          </a:p>
        </p:txBody>
      </p:sp>
      <p:sp>
        <p:nvSpPr>
          <p:cNvPr id="5" name="Footer Placeholder 4">
            <a:extLst>
              <a:ext uri="{FF2B5EF4-FFF2-40B4-BE49-F238E27FC236}">
                <a16:creationId xmlns:a16="http://schemas.microsoft.com/office/drawing/2014/main" id="{282D5FD3-D90D-477A-8FA3-5E7A389856AC}"/>
              </a:ext>
            </a:extLst>
          </p:cNvPr>
          <p:cNvSpPr>
            <a:spLocks noGrp="1"/>
          </p:cNvSpPr>
          <p:nvPr>
            <p:ph type="ftr" sz="quarter" idx="11"/>
          </p:nvPr>
        </p:nvSpPr>
        <p:spPr/>
        <p:txBody>
          <a:bodyPr/>
          <a:lstStyle/>
          <a:p>
            <a:r>
              <a:rPr lang="en-GB"/>
              <a:t>CS 0007 – Summer 2020</a:t>
            </a:r>
            <a:endParaRPr lang="en-GB" dirty="0"/>
          </a:p>
        </p:txBody>
      </p:sp>
      <p:sp>
        <p:nvSpPr>
          <p:cNvPr id="7" name="Content Placeholder 6">
            <a:extLst>
              <a:ext uri="{FF2B5EF4-FFF2-40B4-BE49-F238E27FC236}">
                <a16:creationId xmlns:a16="http://schemas.microsoft.com/office/drawing/2014/main" id="{0D1EFF22-2A64-42EB-8723-B7F78A2F5DA7}"/>
              </a:ext>
            </a:extLst>
          </p:cNvPr>
          <p:cNvSpPr>
            <a:spLocks noGrp="1"/>
          </p:cNvSpPr>
          <p:nvPr>
            <p:ph idx="1"/>
          </p:nvPr>
        </p:nvSpPr>
        <p:spPr/>
        <p:txBody>
          <a:bodyPr/>
          <a:lstStyle/>
          <a:p>
            <a:r>
              <a:rPr lang="en-GB" dirty="0"/>
              <a:t>To implement an algorithm we write a program</a:t>
            </a:r>
          </a:p>
          <a:p>
            <a:pPr lvl="1"/>
            <a:r>
              <a:rPr lang="en-GB" u="sng" dirty="0"/>
              <a:t>Algorithm</a:t>
            </a:r>
            <a:r>
              <a:rPr lang="en-GB" dirty="0"/>
              <a:t>: The list of instructions</a:t>
            </a:r>
          </a:p>
          <a:p>
            <a:pPr lvl="1"/>
            <a:r>
              <a:rPr lang="en-GB" u="sng" dirty="0"/>
              <a:t>Program</a:t>
            </a:r>
            <a:r>
              <a:rPr lang="en-GB" dirty="0"/>
              <a:t> (code): The software. Implementation of the algorithm</a:t>
            </a:r>
          </a:p>
          <a:p>
            <a:endParaRPr lang="en-GB" dirty="0"/>
          </a:p>
          <a:p>
            <a:r>
              <a:rPr lang="en-GB" dirty="0"/>
              <a:t>And we need to learn a programming language</a:t>
            </a:r>
          </a:p>
          <a:p>
            <a:pPr lvl="1"/>
            <a:r>
              <a:rPr lang="en-GB" u="sng" dirty="0"/>
              <a:t>Programming language</a:t>
            </a:r>
            <a:r>
              <a:rPr lang="en-GB" dirty="0"/>
              <a:t>: The vocabulary and syntax rules.</a:t>
            </a:r>
          </a:p>
          <a:p>
            <a:pPr lvl="1"/>
            <a:r>
              <a:rPr lang="en-GB" dirty="0"/>
              <a:t>We’ll use Java. But the ideas are transferable to other programming languages.</a:t>
            </a:r>
          </a:p>
          <a:p>
            <a:endParaRPr lang="en-GB" dirty="0"/>
          </a:p>
          <a:p>
            <a:r>
              <a:rPr lang="en-GB" dirty="0"/>
              <a:t>Why Java?</a:t>
            </a:r>
          </a:p>
          <a:p>
            <a:pPr lvl="1"/>
            <a:r>
              <a:rPr lang="en-GB" dirty="0"/>
              <a:t>1 </a:t>
            </a:r>
            <a:r>
              <a:rPr lang="en-GB" dirty="0">
                <a:sym typeface="Wingdings" panose="05000000000000000000" pitchFamily="2" charset="2"/>
              </a:rPr>
              <a:t> Java is a High-Level Language!</a:t>
            </a:r>
          </a:p>
          <a:p>
            <a:pPr lvl="1"/>
            <a:r>
              <a:rPr lang="en-GB" dirty="0">
                <a:sym typeface="Wingdings" panose="05000000000000000000" pitchFamily="2" charset="2"/>
              </a:rPr>
              <a:t>2  Java is portable</a:t>
            </a:r>
            <a:endParaRPr lang="en-GB" dirty="0"/>
          </a:p>
        </p:txBody>
      </p:sp>
      <p:sp>
        <p:nvSpPr>
          <p:cNvPr id="4" name="Slide Number Placeholder 3">
            <a:extLst>
              <a:ext uri="{FF2B5EF4-FFF2-40B4-BE49-F238E27FC236}">
                <a16:creationId xmlns:a16="http://schemas.microsoft.com/office/drawing/2014/main" id="{1364823D-79A5-4E7E-A499-89AD0A05A1EE}"/>
              </a:ext>
            </a:extLst>
          </p:cNvPr>
          <p:cNvSpPr>
            <a:spLocks noGrp="1"/>
          </p:cNvSpPr>
          <p:nvPr>
            <p:ph type="sldNum" sz="quarter" idx="12"/>
          </p:nvPr>
        </p:nvSpPr>
        <p:spPr/>
        <p:txBody>
          <a:bodyPr/>
          <a:lstStyle/>
          <a:p>
            <a:fld id="{B4AAD609-F83C-4414-814B-B5A2DF99692C}" type="slidenum">
              <a:rPr lang="en-GB" smtClean="0"/>
              <a:pPr/>
              <a:t>16</a:t>
            </a:fld>
            <a:endParaRPr lang="en-GB" dirty="0"/>
          </a:p>
        </p:txBody>
      </p:sp>
    </p:spTree>
    <p:extLst>
      <p:ext uri="{BB962C8B-B14F-4D97-AF65-F5344CB8AC3E}">
        <p14:creationId xmlns:p14="http://schemas.microsoft.com/office/powerpoint/2010/main" val="28188972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894A68-8A00-4FAC-87F3-578CEC09D7E6}"/>
              </a:ext>
            </a:extLst>
          </p:cNvPr>
          <p:cNvSpPr>
            <a:spLocks noGrp="1"/>
          </p:cNvSpPr>
          <p:nvPr>
            <p:ph type="title"/>
          </p:nvPr>
        </p:nvSpPr>
        <p:spPr/>
        <p:txBody>
          <a:bodyPr/>
          <a:lstStyle/>
          <a:p>
            <a:r>
              <a:rPr lang="en-GB" dirty="0"/>
              <a:t>Different language levels</a:t>
            </a:r>
          </a:p>
        </p:txBody>
      </p:sp>
      <p:sp>
        <p:nvSpPr>
          <p:cNvPr id="5" name="Footer Placeholder 4">
            <a:extLst>
              <a:ext uri="{FF2B5EF4-FFF2-40B4-BE49-F238E27FC236}">
                <a16:creationId xmlns:a16="http://schemas.microsoft.com/office/drawing/2014/main" id="{931ECE92-2F34-4374-A155-E1E709C4EF7C}"/>
              </a:ext>
            </a:extLst>
          </p:cNvPr>
          <p:cNvSpPr>
            <a:spLocks noGrp="1"/>
          </p:cNvSpPr>
          <p:nvPr>
            <p:ph type="ftr" sz="quarter" idx="11"/>
          </p:nvPr>
        </p:nvSpPr>
        <p:spPr/>
        <p:txBody>
          <a:bodyPr/>
          <a:lstStyle/>
          <a:p>
            <a:r>
              <a:rPr lang="en-GB"/>
              <a:t>CS 0007 – Summer 2020</a:t>
            </a:r>
            <a:endParaRPr lang="en-GB" dirty="0"/>
          </a:p>
        </p:txBody>
      </p:sp>
      <p:pic>
        <p:nvPicPr>
          <p:cNvPr id="14" name="Content Placeholder 13" descr="Artificial Intelligence">
            <a:extLst>
              <a:ext uri="{FF2B5EF4-FFF2-40B4-BE49-F238E27FC236}">
                <a16:creationId xmlns:a16="http://schemas.microsoft.com/office/drawing/2014/main" id="{50E49D85-4DA2-4526-A035-2E93095EAA17}"/>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0789" y="2524521"/>
            <a:ext cx="914400" cy="914400"/>
          </a:xfrm>
        </p:spPr>
      </p:pic>
      <p:sp>
        <p:nvSpPr>
          <p:cNvPr id="4" name="Slide Number Placeholder 3">
            <a:extLst>
              <a:ext uri="{FF2B5EF4-FFF2-40B4-BE49-F238E27FC236}">
                <a16:creationId xmlns:a16="http://schemas.microsoft.com/office/drawing/2014/main" id="{0B0E955B-9744-423E-B015-86E2AB1E5B40}"/>
              </a:ext>
            </a:extLst>
          </p:cNvPr>
          <p:cNvSpPr>
            <a:spLocks noGrp="1"/>
          </p:cNvSpPr>
          <p:nvPr>
            <p:ph type="sldNum" sz="quarter" idx="12"/>
          </p:nvPr>
        </p:nvSpPr>
        <p:spPr/>
        <p:txBody>
          <a:bodyPr/>
          <a:lstStyle/>
          <a:p>
            <a:fld id="{B4AAD609-F83C-4414-814B-B5A2DF99692C}" type="slidenum">
              <a:rPr lang="en-GB" smtClean="0"/>
              <a:pPr/>
              <a:t>17</a:t>
            </a:fld>
            <a:endParaRPr lang="en-GB" dirty="0"/>
          </a:p>
        </p:txBody>
      </p:sp>
      <p:sp>
        <p:nvSpPr>
          <p:cNvPr id="11" name="Speech Bubble: Oval 10">
            <a:extLst>
              <a:ext uri="{FF2B5EF4-FFF2-40B4-BE49-F238E27FC236}">
                <a16:creationId xmlns:a16="http://schemas.microsoft.com/office/drawing/2014/main" id="{DCA25D17-2EA0-4209-9156-6E7427B17912}"/>
              </a:ext>
            </a:extLst>
          </p:cNvPr>
          <p:cNvSpPr/>
          <p:nvPr/>
        </p:nvSpPr>
        <p:spPr>
          <a:xfrm>
            <a:off x="2014166" y="3387817"/>
            <a:ext cx="5936031" cy="1128976"/>
          </a:xfrm>
          <a:prstGeom prst="wedgeEllipseCallout">
            <a:avLst>
              <a:gd name="adj1" fmla="val -54831"/>
              <a:gd name="adj2" fmla="val 1782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latin typeface="Consolas" panose="020B0609020204030204" pitchFamily="49" charset="0"/>
              </a:rPr>
              <a:t>10011101100110011001111101111001</a:t>
            </a:r>
            <a:br>
              <a:rPr lang="en-GB" dirty="0">
                <a:latin typeface="Consolas" panose="020B0609020204030204" pitchFamily="49" charset="0"/>
              </a:rPr>
            </a:br>
            <a:r>
              <a:rPr lang="en-GB" dirty="0">
                <a:latin typeface="Consolas" panose="020B0609020204030204" pitchFamily="49" charset="0"/>
              </a:rPr>
              <a:t>11011110110010111011101001111001</a:t>
            </a:r>
          </a:p>
          <a:p>
            <a:r>
              <a:rPr lang="en-GB" dirty="0">
                <a:latin typeface="Consolas" panose="020B0609020204030204" pitchFamily="49" charset="0"/>
              </a:rPr>
              <a:t>10011100100110110001101111111011</a:t>
            </a:r>
          </a:p>
        </p:txBody>
      </p:sp>
      <p:sp>
        <p:nvSpPr>
          <p:cNvPr id="12" name="Speech Bubble: Oval 11">
            <a:extLst>
              <a:ext uri="{FF2B5EF4-FFF2-40B4-BE49-F238E27FC236}">
                <a16:creationId xmlns:a16="http://schemas.microsoft.com/office/drawing/2014/main" id="{60E01495-7154-403D-8A66-81737DB06D1B}"/>
              </a:ext>
            </a:extLst>
          </p:cNvPr>
          <p:cNvSpPr/>
          <p:nvPr/>
        </p:nvSpPr>
        <p:spPr>
          <a:xfrm>
            <a:off x="1960032" y="1960033"/>
            <a:ext cx="3158068" cy="1128976"/>
          </a:xfrm>
          <a:prstGeom prst="wedgeEllipseCallout">
            <a:avLst>
              <a:gd name="adj1" fmla="val -68618"/>
              <a:gd name="adj2" fmla="val 5059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err="1">
                <a:latin typeface="Consolas" panose="020B0609020204030204" pitchFamily="49" charset="0"/>
              </a:rPr>
              <a:t>lw</a:t>
            </a:r>
            <a:r>
              <a:rPr lang="en-GB" dirty="0">
                <a:latin typeface="Consolas" panose="020B0609020204030204" pitchFamily="49" charset="0"/>
              </a:rPr>
              <a:t>   $t0, x</a:t>
            </a:r>
            <a:br>
              <a:rPr lang="en-GB" dirty="0">
                <a:latin typeface="Consolas" panose="020B0609020204030204" pitchFamily="49" charset="0"/>
              </a:rPr>
            </a:br>
            <a:r>
              <a:rPr lang="en-GB" dirty="0" err="1">
                <a:latin typeface="Consolas" panose="020B0609020204030204" pitchFamily="49" charset="0"/>
              </a:rPr>
              <a:t>addi</a:t>
            </a:r>
            <a:r>
              <a:rPr lang="en-GB" dirty="0">
                <a:latin typeface="Consolas" panose="020B0609020204030204" pitchFamily="49" charset="0"/>
              </a:rPr>
              <a:t> $t0, $t0, 1</a:t>
            </a:r>
            <a:br>
              <a:rPr lang="en-GB" dirty="0">
                <a:latin typeface="Consolas" panose="020B0609020204030204" pitchFamily="49" charset="0"/>
              </a:rPr>
            </a:br>
            <a:r>
              <a:rPr lang="en-GB" dirty="0" err="1">
                <a:latin typeface="Consolas" panose="020B0609020204030204" pitchFamily="49" charset="0"/>
              </a:rPr>
              <a:t>sw</a:t>
            </a:r>
            <a:r>
              <a:rPr lang="en-GB" dirty="0">
                <a:latin typeface="Consolas" panose="020B0609020204030204" pitchFamily="49" charset="0"/>
              </a:rPr>
              <a:t>   $t0, x</a:t>
            </a:r>
          </a:p>
        </p:txBody>
      </p:sp>
      <p:pic>
        <p:nvPicPr>
          <p:cNvPr id="18" name="Graphic 17" descr="Head with gears">
            <a:extLst>
              <a:ext uri="{FF2B5EF4-FFF2-40B4-BE49-F238E27FC236}">
                <a16:creationId xmlns:a16="http://schemas.microsoft.com/office/drawing/2014/main" id="{D0F57958-8A7E-4237-A8C2-647ACCE704D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40789" y="1177726"/>
            <a:ext cx="914400" cy="914400"/>
          </a:xfrm>
          <a:prstGeom prst="rect">
            <a:avLst/>
          </a:prstGeom>
        </p:spPr>
      </p:pic>
      <p:sp>
        <p:nvSpPr>
          <p:cNvPr id="19" name="Speech Bubble: Oval 18">
            <a:extLst>
              <a:ext uri="{FF2B5EF4-FFF2-40B4-BE49-F238E27FC236}">
                <a16:creationId xmlns:a16="http://schemas.microsoft.com/office/drawing/2014/main" id="{D99042EF-AABD-4870-92FB-F8C452E2B82B}"/>
              </a:ext>
            </a:extLst>
          </p:cNvPr>
          <p:cNvSpPr/>
          <p:nvPr/>
        </p:nvSpPr>
        <p:spPr>
          <a:xfrm>
            <a:off x="1960032" y="1275458"/>
            <a:ext cx="1265768" cy="448832"/>
          </a:xfrm>
          <a:prstGeom prst="wedgeEllipseCallout">
            <a:avLst>
              <a:gd name="adj1" fmla="val -102064"/>
              <a:gd name="adj2" fmla="val 660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latin typeface="Consolas" panose="020B0609020204030204" pitchFamily="49" charset="0"/>
              </a:rPr>
              <a:t>x=x+1</a:t>
            </a:r>
          </a:p>
        </p:txBody>
      </p:sp>
      <p:sp>
        <p:nvSpPr>
          <p:cNvPr id="20" name="Rectangle 19">
            <a:extLst>
              <a:ext uri="{FF2B5EF4-FFF2-40B4-BE49-F238E27FC236}">
                <a16:creationId xmlns:a16="http://schemas.microsoft.com/office/drawing/2014/main" id="{649F7485-25A1-4F40-B1E0-C61203C156E9}"/>
              </a:ext>
            </a:extLst>
          </p:cNvPr>
          <p:cNvSpPr/>
          <p:nvPr/>
        </p:nvSpPr>
        <p:spPr>
          <a:xfrm>
            <a:off x="4220317" y="4380970"/>
            <a:ext cx="2921307" cy="68447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dirty="0"/>
              <a:t>Machine language </a:t>
            </a:r>
          </a:p>
          <a:p>
            <a:r>
              <a:rPr lang="en-GB" dirty="0">
                <a:sym typeface="Wingdings" panose="05000000000000000000" pitchFamily="2" charset="2"/>
              </a:rPr>
              <a:t>Spoken by the CPU </a:t>
            </a:r>
            <a:r>
              <a:rPr lang="en-GB" dirty="0"/>
              <a:t>Binary</a:t>
            </a:r>
          </a:p>
        </p:txBody>
      </p:sp>
      <p:sp>
        <p:nvSpPr>
          <p:cNvPr id="21" name="Rectangle 20">
            <a:extLst>
              <a:ext uri="{FF2B5EF4-FFF2-40B4-BE49-F238E27FC236}">
                <a16:creationId xmlns:a16="http://schemas.microsoft.com/office/drawing/2014/main" id="{229AE105-C517-43EF-827D-12EE5EF654D7}"/>
              </a:ext>
            </a:extLst>
          </p:cNvPr>
          <p:cNvSpPr/>
          <p:nvPr/>
        </p:nvSpPr>
        <p:spPr>
          <a:xfrm>
            <a:off x="4220319" y="2696895"/>
            <a:ext cx="3645214" cy="567531"/>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dirty="0"/>
              <a:t>Assembly language</a:t>
            </a:r>
          </a:p>
          <a:p>
            <a:r>
              <a:rPr lang="en-GB" dirty="0">
                <a:sym typeface="Wingdings" panose="05000000000000000000" pitchFamily="2" charset="2"/>
              </a:rPr>
              <a:t>Written by humans No abstraction</a:t>
            </a:r>
            <a:endParaRPr lang="en-GB" dirty="0"/>
          </a:p>
        </p:txBody>
      </p:sp>
      <p:sp>
        <p:nvSpPr>
          <p:cNvPr id="22" name="Rectangle 21">
            <a:extLst>
              <a:ext uri="{FF2B5EF4-FFF2-40B4-BE49-F238E27FC236}">
                <a16:creationId xmlns:a16="http://schemas.microsoft.com/office/drawing/2014/main" id="{AA318323-9FC9-4DCB-AABE-D748E367A85A}"/>
              </a:ext>
            </a:extLst>
          </p:cNvPr>
          <p:cNvSpPr/>
          <p:nvPr/>
        </p:nvSpPr>
        <p:spPr>
          <a:xfrm>
            <a:off x="4220318" y="1558130"/>
            <a:ext cx="3323471" cy="60880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dirty="0"/>
              <a:t>High-level language</a:t>
            </a:r>
          </a:p>
          <a:p>
            <a:r>
              <a:rPr lang="en-GB" dirty="0">
                <a:sym typeface="Wingdings" panose="05000000000000000000" pitchFamily="2" charset="2"/>
              </a:rPr>
              <a:t>Written by humans  Abstracted</a:t>
            </a:r>
            <a:endParaRPr lang="en-GB" dirty="0"/>
          </a:p>
        </p:txBody>
      </p:sp>
      <p:cxnSp>
        <p:nvCxnSpPr>
          <p:cNvPr id="24" name="Straight Arrow Connector 23">
            <a:extLst>
              <a:ext uri="{FF2B5EF4-FFF2-40B4-BE49-F238E27FC236}">
                <a16:creationId xmlns:a16="http://schemas.microsoft.com/office/drawing/2014/main" id="{77CA0B5C-8462-4B95-8F9E-1B0A666A872D}"/>
              </a:ext>
            </a:extLst>
          </p:cNvPr>
          <p:cNvCxnSpPr/>
          <p:nvPr/>
        </p:nvCxnSpPr>
        <p:spPr>
          <a:xfrm>
            <a:off x="9426622" y="872067"/>
            <a:ext cx="0" cy="4290748"/>
          </a:xfrm>
          <a:prstGeom prst="straightConnector1">
            <a:avLst/>
          </a:prstGeom>
          <a:ln w="76200">
            <a:solidFill>
              <a:srgbClr val="0000AE"/>
            </a:solidFill>
            <a:tailEnd type="triangle"/>
          </a:ln>
        </p:spPr>
        <p:style>
          <a:lnRef idx="1">
            <a:schemeClr val="accent5"/>
          </a:lnRef>
          <a:fillRef idx="0">
            <a:schemeClr val="accent5"/>
          </a:fillRef>
          <a:effectRef idx="0">
            <a:schemeClr val="accent5"/>
          </a:effectRef>
          <a:fontRef idx="minor">
            <a:schemeClr val="tx1"/>
          </a:fontRef>
        </p:style>
      </p:cxnSp>
      <p:sp>
        <p:nvSpPr>
          <p:cNvPr id="25" name="Rectangle 24">
            <a:extLst>
              <a:ext uri="{FF2B5EF4-FFF2-40B4-BE49-F238E27FC236}">
                <a16:creationId xmlns:a16="http://schemas.microsoft.com/office/drawing/2014/main" id="{876884C0-2B35-4B3E-8C7A-A519C7B2A1D6}"/>
              </a:ext>
            </a:extLst>
          </p:cNvPr>
          <p:cNvSpPr/>
          <p:nvPr/>
        </p:nvSpPr>
        <p:spPr>
          <a:xfrm>
            <a:off x="8710288" y="1778625"/>
            <a:ext cx="1425593" cy="608805"/>
          </a:xfrm>
          <a:prstGeom prst="rect">
            <a:avLst/>
          </a:prstGeom>
          <a:solidFill>
            <a:srgbClr val="0000AE"/>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Closer to the hardware</a:t>
            </a:r>
          </a:p>
        </p:txBody>
      </p:sp>
      <p:cxnSp>
        <p:nvCxnSpPr>
          <p:cNvPr id="26" name="Straight Arrow Connector 25">
            <a:extLst>
              <a:ext uri="{FF2B5EF4-FFF2-40B4-BE49-F238E27FC236}">
                <a16:creationId xmlns:a16="http://schemas.microsoft.com/office/drawing/2014/main" id="{DC63205A-58F3-430E-845A-5C1404B6D07A}"/>
              </a:ext>
            </a:extLst>
          </p:cNvPr>
          <p:cNvCxnSpPr>
            <a:cxnSpLocks/>
          </p:cNvCxnSpPr>
          <p:nvPr/>
        </p:nvCxnSpPr>
        <p:spPr>
          <a:xfrm flipV="1">
            <a:off x="8145834" y="872067"/>
            <a:ext cx="0" cy="4283205"/>
          </a:xfrm>
          <a:prstGeom prst="straightConnector1">
            <a:avLst/>
          </a:prstGeom>
          <a:ln w="76200">
            <a:solidFill>
              <a:srgbClr val="F0CF5B"/>
            </a:solidFill>
            <a:tailEnd type="triangle"/>
          </a:ln>
        </p:spPr>
        <p:style>
          <a:lnRef idx="1">
            <a:schemeClr val="accent5"/>
          </a:lnRef>
          <a:fillRef idx="0">
            <a:schemeClr val="accent5"/>
          </a:fillRef>
          <a:effectRef idx="0">
            <a:schemeClr val="accent5"/>
          </a:effectRef>
          <a:fontRef idx="minor">
            <a:schemeClr val="tx1"/>
          </a:fontRef>
        </p:style>
      </p:cxnSp>
      <p:sp>
        <p:nvSpPr>
          <p:cNvPr id="29" name="Rectangle 28">
            <a:extLst>
              <a:ext uri="{FF2B5EF4-FFF2-40B4-BE49-F238E27FC236}">
                <a16:creationId xmlns:a16="http://schemas.microsoft.com/office/drawing/2014/main" id="{C0FE8627-278E-4F7C-982B-A27F5D094DDD}"/>
              </a:ext>
            </a:extLst>
          </p:cNvPr>
          <p:cNvSpPr/>
          <p:nvPr/>
        </p:nvSpPr>
        <p:spPr>
          <a:xfrm>
            <a:off x="7602166" y="1778624"/>
            <a:ext cx="1087335" cy="608805"/>
          </a:xfrm>
          <a:prstGeom prst="rect">
            <a:avLst/>
          </a:prstGeom>
          <a:solidFill>
            <a:srgbClr val="F0CF5B"/>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dirty="0">
                <a:solidFill>
                  <a:schemeClr val="tx1"/>
                </a:solidFill>
              </a:rPr>
              <a:t>Easier to read</a:t>
            </a:r>
          </a:p>
        </p:txBody>
      </p:sp>
      <p:pic>
        <p:nvPicPr>
          <p:cNvPr id="31" name="Picture 30" descr="A circuit board&#10;&#10;Description automatically generated">
            <a:extLst>
              <a:ext uri="{FF2B5EF4-FFF2-40B4-BE49-F238E27FC236}">
                <a16:creationId xmlns:a16="http://schemas.microsoft.com/office/drawing/2014/main" id="{8381B20C-01C7-4AD2-B3C4-4162FAE93D7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7058" y="3921941"/>
            <a:ext cx="1143507" cy="1143507"/>
          </a:xfrm>
          <a:prstGeom prst="rect">
            <a:avLst/>
          </a:prstGeom>
        </p:spPr>
      </p:pic>
      <p:sp>
        <p:nvSpPr>
          <p:cNvPr id="32" name="TextBox 31">
            <a:extLst>
              <a:ext uri="{FF2B5EF4-FFF2-40B4-BE49-F238E27FC236}">
                <a16:creationId xmlns:a16="http://schemas.microsoft.com/office/drawing/2014/main" id="{CB9017B7-3D58-4931-9662-A05A173E069D}"/>
              </a:ext>
            </a:extLst>
          </p:cNvPr>
          <p:cNvSpPr txBox="1"/>
          <p:nvPr/>
        </p:nvSpPr>
        <p:spPr>
          <a:xfrm>
            <a:off x="7050592" y="3852277"/>
            <a:ext cx="930063" cy="200055"/>
          </a:xfrm>
          <a:prstGeom prst="rect">
            <a:avLst/>
          </a:prstGeom>
          <a:noFill/>
        </p:spPr>
        <p:txBody>
          <a:bodyPr wrap="none" rtlCol="0">
            <a:spAutoFit/>
          </a:bodyPr>
          <a:lstStyle/>
          <a:p>
            <a:r>
              <a:rPr lang="en-GB" sz="700" dirty="0"/>
              <a:t>Random numbers </a:t>
            </a:r>
            <a:r>
              <a:rPr lang="en-GB" sz="700" dirty="0">
                <a:sym typeface="Wingdings" panose="05000000000000000000" pitchFamily="2" charset="2"/>
              </a:rPr>
              <a:t></a:t>
            </a:r>
            <a:endParaRPr lang="en-GB" sz="700" dirty="0"/>
          </a:p>
        </p:txBody>
      </p:sp>
    </p:spTree>
    <p:extLst>
      <p:ext uri="{BB962C8B-B14F-4D97-AF65-F5344CB8AC3E}">
        <p14:creationId xmlns:p14="http://schemas.microsoft.com/office/powerpoint/2010/main" val="1163137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fade">
                                      <p:cBhvr>
                                        <p:cTn id="7" dur="500"/>
                                        <p:tgtEl>
                                          <p:spTgt spid="3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8"/>
                                        </p:tgtEl>
                                        <p:attrNameLst>
                                          <p:attrName>style.visibility</p:attrName>
                                        </p:attrNameLst>
                                      </p:cBhvr>
                                      <p:to>
                                        <p:strVal val="visible"/>
                                      </p:to>
                                    </p:set>
                                    <p:animEffect transition="in" filter="fade">
                                      <p:cBhvr>
                                        <p:cTn id="29" dur="500"/>
                                        <p:tgtEl>
                                          <p:spTgt spid="18"/>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500"/>
                                        <p:tgtEl>
                                          <p:spTgt spid="22"/>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fade">
                                      <p:cBhvr>
                                        <p:cTn id="40" dur="500"/>
                                        <p:tgtEl>
                                          <p:spTgt spid="2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5"/>
                                        </p:tgtEl>
                                        <p:attrNameLst>
                                          <p:attrName>style.visibility</p:attrName>
                                        </p:attrNameLst>
                                      </p:cBhvr>
                                      <p:to>
                                        <p:strVal val="visible"/>
                                      </p:to>
                                    </p:set>
                                    <p:animEffect transition="in" filter="fade">
                                      <p:cBhvr>
                                        <p:cTn id="43" dur="500"/>
                                        <p:tgtEl>
                                          <p:spTgt spid="25"/>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500"/>
                                        <p:tgtEl>
                                          <p:spTgt spid="29"/>
                                        </p:tgtEl>
                                      </p:cBhvr>
                                    </p:animEffect>
                                  </p:childTnLst>
                                </p:cTn>
                              </p:par>
                              <p:par>
                                <p:cTn id="49" presetID="10" presetClass="entr" presetSubtype="0"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fade">
                                      <p:cBhvr>
                                        <p:cTn id="51"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9" grpId="0" animBg="1"/>
      <p:bldP spid="20" grpId="0" animBg="1"/>
      <p:bldP spid="21" grpId="0" animBg="1"/>
      <p:bldP spid="22" grpId="0" animBg="1"/>
      <p:bldP spid="25" grpId="0" animBg="1"/>
      <p:bldP spid="2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A894A68-8A00-4FAC-87F3-578CEC09D7E6}"/>
              </a:ext>
            </a:extLst>
          </p:cNvPr>
          <p:cNvSpPr>
            <a:spLocks noGrp="1"/>
          </p:cNvSpPr>
          <p:nvPr>
            <p:ph type="title"/>
          </p:nvPr>
        </p:nvSpPr>
        <p:spPr/>
        <p:txBody>
          <a:bodyPr/>
          <a:lstStyle/>
          <a:p>
            <a:r>
              <a:rPr lang="en-GB" dirty="0"/>
              <a:t>Different language levels</a:t>
            </a:r>
          </a:p>
        </p:txBody>
      </p:sp>
      <p:sp>
        <p:nvSpPr>
          <p:cNvPr id="5" name="Footer Placeholder 4">
            <a:extLst>
              <a:ext uri="{FF2B5EF4-FFF2-40B4-BE49-F238E27FC236}">
                <a16:creationId xmlns:a16="http://schemas.microsoft.com/office/drawing/2014/main" id="{931ECE92-2F34-4374-A155-E1E709C4EF7C}"/>
              </a:ext>
            </a:extLst>
          </p:cNvPr>
          <p:cNvSpPr>
            <a:spLocks noGrp="1"/>
          </p:cNvSpPr>
          <p:nvPr>
            <p:ph type="ftr" sz="quarter" idx="11"/>
          </p:nvPr>
        </p:nvSpPr>
        <p:spPr/>
        <p:txBody>
          <a:bodyPr/>
          <a:lstStyle/>
          <a:p>
            <a:r>
              <a:rPr lang="en-GB"/>
              <a:t>CS 0007 – Summer 2020</a:t>
            </a:r>
            <a:endParaRPr lang="en-GB" dirty="0"/>
          </a:p>
        </p:txBody>
      </p:sp>
      <p:pic>
        <p:nvPicPr>
          <p:cNvPr id="14" name="Content Placeholder 13" descr="Artificial Intelligence">
            <a:extLst>
              <a:ext uri="{FF2B5EF4-FFF2-40B4-BE49-F238E27FC236}">
                <a16:creationId xmlns:a16="http://schemas.microsoft.com/office/drawing/2014/main" id="{50E49D85-4DA2-4526-A035-2E93095EAA17}"/>
              </a:ext>
            </a:extLst>
          </p:cNvPr>
          <p:cNvPicPr>
            <a:picLocks noGrp="1" noChangeAspect="1"/>
          </p:cNvPicPr>
          <p:nvPr>
            <p:ph idx="1"/>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40789" y="2383564"/>
            <a:ext cx="914400" cy="914400"/>
          </a:xfrm>
        </p:spPr>
      </p:pic>
      <p:sp>
        <p:nvSpPr>
          <p:cNvPr id="4" name="Slide Number Placeholder 3">
            <a:extLst>
              <a:ext uri="{FF2B5EF4-FFF2-40B4-BE49-F238E27FC236}">
                <a16:creationId xmlns:a16="http://schemas.microsoft.com/office/drawing/2014/main" id="{0B0E955B-9744-423E-B015-86E2AB1E5B40}"/>
              </a:ext>
            </a:extLst>
          </p:cNvPr>
          <p:cNvSpPr>
            <a:spLocks noGrp="1"/>
          </p:cNvSpPr>
          <p:nvPr>
            <p:ph type="sldNum" sz="quarter" idx="12"/>
          </p:nvPr>
        </p:nvSpPr>
        <p:spPr/>
        <p:txBody>
          <a:bodyPr/>
          <a:lstStyle/>
          <a:p>
            <a:fld id="{B4AAD609-F83C-4414-814B-B5A2DF99692C}" type="slidenum">
              <a:rPr lang="en-GB" smtClean="0"/>
              <a:pPr/>
              <a:t>18</a:t>
            </a:fld>
            <a:endParaRPr lang="en-GB" dirty="0"/>
          </a:p>
        </p:txBody>
      </p:sp>
      <p:grpSp>
        <p:nvGrpSpPr>
          <p:cNvPr id="8" name="Group 7">
            <a:extLst>
              <a:ext uri="{FF2B5EF4-FFF2-40B4-BE49-F238E27FC236}">
                <a16:creationId xmlns:a16="http://schemas.microsoft.com/office/drawing/2014/main" id="{681DFEBA-2CEC-43DC-8920-CA8957A1B981}"/>
              </a:ext>
            </a:extLst>
          </p:cNvPr>
          <p:cNvGrpSpPr/>
          <p:nvPr/>
        </p:nvGrpSpPr>
        <p:grpSpPr>
          <a:xfrm rot="21406024">
            <a:off x="283175" y="3662973"/>
            <a:ext cx="1473283" cy="1376579"/>
            <a:chOff x="754596" y="824457"/>
            <a:chExt cx="2033389" cy="1899920"/>
          </a:xfrm>
        </p:grpSpPr>
        <p:pic>
          <p:nvPicPr>
            <p:cNvPr id="9" name="Picture 8" descr="A picture containing electronics, circuit&#10;&#10;Description automatically generated">
              <a:extLst>
                <a:ext uri="{FF2B5EF4-FFF2-40B4-BE49-F238E27FC236}">
                  <a16:creationId xmlns:a16="http://schemas.microsoft.com/office/drawing/2014/main" id="{91D5E071-244F-4127-AF8F-6A8FEB6385C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1094" b="59180" l="2961" r="52392">
                          <a14:foregroundMark x1="18679" y1="25391" x2="19590" y2="24414"/>
                          <a14:foregroundMark x1="19818" y1="23438" x2="21868" y2="23633"/>
                          <a14:foregroundMark x1="22551" y1="24219" x2="19362" y2="23633"/>
                          <a14:foregroundMark x1="14351" y1="29688" x2="10478" y2="38867"/>
                          <a14:foregroundMark x1="10478" y1="38867" x2="6834" y2="41797"/>
                          <a14:foregroundMark x1="12301" y1="35742" x2="5923" y2="43945"/>
                          <a14:foregroundMark x1="5923" y1="43945" x2="5923" y2="43945"/>
                          <a14:foregroundMark x1="7289" y1="44922" x2="22779" y2="48633"/>
                          <a14:foregroundMark x1="22779" y1="48633" x2="29613" y2="52344"/>
                          <a14:foregroundMark x1="28702" y1="51758" x2="31891" y2="53906"/>
                          <a14:foregroundMark x1="25968" y1="50781" x2="32118" y2="53516"/>
                          <a14:foregroundMark x1="6606" y1="45508" x2="39636" y2="57031"/>
                          <a14:foregroundMark x1="38497" y1="58398" x2="15718" y2="51172"/>
                          <a14:foregroundMark x1="48469" y1="34700" x2="47472" y2="37264"/>
                          <a14:foregroundMark x1="49203" y1="35547" x2="49489" y2="35126"/>
                          <a14:foregroundMark x1="43335" y1="46680" x2="40091" y2="51953"/>
                          <a14:foregroundMark x1="43456" y1="46484" x2="43335" y2="46680"/>
                          <a14:foregroundMark x1="44478" y1="44822" x2="43816" y2="45898"/>
                          <a14:foregroundMark x1="50248" y1="35443" x2="49078" y2="37345"/>
                          <a14:foregroundMark x1="45227" y1="45898" x2="45818" y2="45201"/>
                          <a14:foregroundMark x1="44564" y1="46680" x2="44730" y2="46484"/>
                          <a14:foregroundMark x1="40091" y1="51953" x2="44564" y2="46680"/>
                          <a14:foregroundMark x1="45228" y1="46680" x2="41686" y2="52148"/>
                          <a14:foregroundMark x1="45355" y1="46484" x2="45228" y2="46680"/>
                          <a14:foregroundMark x1="46129" y1="45290" x2="45735" y2="45898"/>
                          <a14:foregroundMark x1="43949" y1="46680" x2="44030" y2="46484"/>
                          <a14:foregroundMark x1="41686" y1="52148" x2="43949" y2="46680"/>
                          <a14:foregroundMark x1="42597" y1="51563" x2="37130" y2="57422"/>
                          <a14:foregroundMark x1="50110" y1="37397" x2="51022" y2="35766"/>
                          <a14:foregroundMark x1="45359" y1="45898" x2="45758" y2="45184"/>
                          <a14:foregroundMark x1="44921" y1="46680" x2="45031" y2="46484"/>
                          <a14:foregroundMark x1="40774" y1="54102" x2="44921" y2="46680"/>
                          <a14:foregroundMark x1="49495" y1="32242" x2="25285" y2="25195"/>
                          <a14:foregroundMark x1="25285" y1="25195" x2="48519" y2="31055"/>
                          <a14:foregroundMark x1="48519" y1="31055" x2="25968" y2="24023"/>
                          <a14:foregroundMark x1="25968" y1="24023" x2="37813" y2="28125"/>
                          <a14:foregroundMark x1="37813" y1="28125" x2="41913" y2="30859"/>
                          <a14:foregroundMark x1="48747" y1="31445" x2="49595" y2="32081"/>
                          <a14:foregroundMark x1="25740" y1="24414" x2="18907" y2="21484"/>
                          <a14:foregroundMark x1="18223" y1="22656" x2="14123" y2="27930"/>
                          <a14:foregroundMark x1="17312" y1="24219" x2="12301" y2="33203"/>
                          <a14:foregroundMark x1="12301" y1="33203" x2="11617" y2="33984"/>
                          <a14:foregroundMark x1="12301" y1="31836" x2="9112" y2="37500"/>
                          <a14:foregroundMark x1="12756" y1="32813" x2="6606" y2="41406"/>
                          <a14:foregroundMark x1="6606" y1="41406" x2="12073" y2="35742"/>
                          <a14:foregroundMark x1="8200" y1="39648" x2="5239" y2="44336"/>
                          <a14:foregroundMark x1="5923" y1="45313" x2="4328" y2="45313"/>
                          <a14:foregroundMark x1="7062" y1="46094" x2="4328" y2="44727"/>
                          <a14:foregroundMark x1="15262" y1="51367" x2="3189" y2="45313"/>
                          <a14:foregroundMark x1="45465" y1="46680" x2="45558" y2="46484"/>
                          <a14:foregroundMark x1="40091" y1="58008" x2="45465" y2="46680"/>
                          <a14:foregroundMark x1="38952" y1="59180" x2="39863" y2="59180"/>
                          <a14:foregroundMark x1="45695" y1="46680" x2="45786" y2="46484"/>
                          <a14:foregroundMark x1="40774" y1="57227" x2="45695" y2="46680"/>
                          <a14:foregroundMark x1="50797" y1="35156" x2="51481" y2="33789"/>
                          <a14:foregroundMark x1="51253" y1="32617" x2="48747" y2="31250"/>
                          <a14:foregroundMark x1="49886" y1="36914" x2="48947" y2="38477"/>
                          <a14:foregroundMark x1="49203" y1="46680" x2="49301" y2="46484"/>
                          <a14:foregroundMark x1="45103" y1="43555" x2="45103" y2="43555"/>
                          <a14:foregroundMark x1="46469" y1="41797" x2="46469" y2="41797"/>
                          <a14:foregroundMark x1="46697" y1="42969" x2="46697" y2="42969"/>
                          <a14:foregroundMark x1="46241" y1="43750" x2="46241" y2="43750"/>
                          <a14:foregroundMark x1="47608" y1="40820" x2="47608" y2="40820"/>
                          <a14:foregroundMark x1="47836" y1="40234" x2="47836" y2="40234"/>
                          <a14:foregroundMark x1="49431" y1="39453" x2="49431" y2="39453"/>
                          <a14:foregroundMark x1="48747" y1="41016" x2="48747" y2="41016"/>
                          <a14:foregroundMark x1="47153" y1="42578" x2="47153" y2="42578"/>
                          <a14:foregroundMark x1="46925" y1="43945" x2="46925" y2="43945"/>
                          <a14:foregroundMark x1="47608" y1="42578" x2="47608" y2="42578"/>
                          <a14:foregroundMark x1="47608" y1="43359" x2="47608" y2="43359"/>
                          <a14:foregroundMark x1="46469" y1="45508" x2="46469" y2="45508"/>
                          <a14:foregroundMark x1="49658" y1="38867" x2="49658" y2="38867"/>
                          <a14:foregroundMark x1="50342" y1="38086" x2="50342" y2="38086"/>
                          <a14:backgroundMark x1="52119" y1="37825" x2="52164" y2="37500"/>
                          <a14:backgroundMark x1="50797" y1="47461" x2="51077" y2="45424"/>
                          <a14:backgroundMark x1="52164" y1="37500" x2="52141" y2="37834"/>
                          <a14:backgroundMark x1="55353" y1="33398" x2="53403" y2="36558"/>
                          <a14:backgroundMark x1="49970" y1="45508" x2="49658" y2="46289"/>
                          <a14:backgroundMark x1="50595" y1="43945" x2="49970" y2="45508"/>
                          <a14:backgroundMark x1="50673" y1="43750" x2="50595" y2="43945"/>
                          <a14:backgroundMark x1="50751" y1="43555" x2="50673" y2="43750"/>
                          <a14:backgroundMark x1="50829" y1="43359" x2="50751" y2="43555"/>
                          <a14:backgroundMark x1="50985" y1="42969" x2="50829" y2="43359"/>
                          <a14:backgroundMark x1="51141" y1="42578" x2="50985" y2="42969"/>
                          <a14:backgroundMark x1="51454" y1="41797" x2="51141" y2="42578"/>
                          <a14:backgroundMark x1="51767" y1="41016" x2="51454" y2="41797"/>
                          <a14:backgroundMark x1="51845" y1="40820" x2="51767" y2="41016"/>
                          <a14:backgroundMark x1="52079" y1="40234" x2="51845" y2="40820"/>
                          <a14:backgroundMark x1="52392" y1="39453" x2="52079" y2="40234"/>
                          <a14:backgroundMark x1="49886" y1="46484" x2="49886" y2="46484"/>
                          <a14:backgroundMark x1="49203" y1="46680" x2="49203" y2="46680"/>
                          <a14:backgroundMark x1="49203" y1="45898" x2="49203" y2="46484"/>
                        </a14:backgroundRemoval>
                      </a14:imgEffect>
                    </a14:imgLayer>
                  </a14:imgProps>
                </a:ext>
                <a:ext uri="{28A0092B-C50C-407E-A947-70E740481C1C}">
                  <a14:useLocalDpi xmlns:a14="http://schemas.microsoft.com/office/drawing/2010/main" val="0"/>
                </a:ext>
              </a:extLst>
            </a:blip>
            <a:srcRect l="4564" t="20758" r="48251" b="40283"/>
            <a:stretch/>
          </p:blipFill>
          <p:spPr>
            <a:xfrm>
              <a:off x="754596" y="824457"/>
              <a:ext cx="1973042" cy="1899920"/>
            </a:xfrm>
            <a:prstGeom prst="rect">
              <a:avLst/>
            </a:prstGeom>
          </p:spPr>
        </p:pic>
        <p:sp>
          <p:nvSpPr>
            <p:cNvPr id="10" name="Rectangle 9">
              <a:extLst>
                <a:ext uri="{FF2B5EF4-FFF2-40B4-BE49-F238E27FC236}">
                  <a16:creationId xmlns:a16="http://schemas.microsoft.com/office/drawing/2014/main" id="{25E938B8-B58B-45E5-9D96-D0C2A0E73022}"/>
                </a:ext>
              </a:extLst>
            </p:cNvPr>
            <p:cNvSpPr/>
            <p:nvPr/>
          </p:nvSpPr>
          <p:spPr>
            <a:xfrm>
              <a:off x="2652585" y="1801533"/>
              <a:ext cx="135400" cy="425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sp>
        <p:nvSpPr>
          <p:cNvPr id="12" name="Speech Bubble: Oval 11">
            <a:extLst>
              <a:ext uri="{FF2B5EF4-FFF2-40B4-BE49-F238E27FC236}">
                <a16:creationId xmlns:a16="http://schemas.microsoft.com/office/drawing/2014/main" id="{60E01495-7154-403D-8A66-81737DB06D1B}"/>
              </a:ext>
            </a:extLst>
          </p:cNvPr>
          <p:cNvSpPr/>
          <p:nvPr/>
        </p:nvSpPr>
        <p:spPr>
          <a:xfrm>
            <a:off x="1695562" y="1960033"/>
            <a:ext cx="3433233" cy="1478888"/>
          </a:xfrm>
          <a:prstGeom prst="wedgeEllipseCallout">
            <a:avLst>
              <a:gd name="adj1" fmla="val -58232"/>
              <a:gd name="adj2" fmla="val 1043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latin typeface="Consolas" panose="020B0609020204030204" pitchFamily="49" charset="0"/>
              </a:rPr>
              <a:t>lea x, %</a:t>
            </a:r>
            <a:r>
              <a:rPr lang="en-GB" dirty="0" err="1">
                <a:latin typeface="Consolas" panose="020B0609020204030204" pitchFamily="49" charset="0"/>
              </a:rPr>
              <a:t>eax</a:t>
            </a:r>
            <a:endParaRPr lang="en-GB" dirty="0">
              <a:latin typeface="Consolas" panose="020B0609020204030204" pitchFamily="49" charset="0"/>
            </a:endParaRPr>
          </a:p>
          <a:p>
            <a:r>
              <a:rPr lang="en-GB" dirty="0">
                <a:latin typeface="Consolas" panose="020B0609020204030204" pitchFamily="49" charset="0"/>
              </a:rPr>
              <a:t>mov 0(%</a:t>
            </a:r>
            <a:r>
              <a:rPr lang="en-GB" dirty="0" err="1">
                <a:latin typeface="Consolas" panose="020B0609020204030204" pitchFamily="49" charset="0"/>
              </a:rPr>
              <a:t>eax</a:t>
            </a:r>
            <a:r>
              <a:rPr lang="en-GB" dirty="0">
                <a:latin typeface="Consolas" panose="020B0609020204030204" pitchFamily="49" charset="0"/>
              </a:rPr>
              <a:t>), %</a:t>
            </a:r>
            <a:r>
              <a:rPr lang="en-GB" dirty="0" err="1">
                <a:latin typeface="Consolas" panose="020B0609020204030204" pitchFamily="49" charset="0"/>
              </a:rPr>
              <a:t>ecx</a:t>
            </a:r>
            <a:endParaRPr lang="en-GB" dirty="0">
              <a:latin typeface="Consolas" panose="020B0609020204030204" pitchFamily="49" charset="0"/>
            </a:endParaRPr>
          </a:p>
          <a:p>
            <a:r>
              <a:rPr lang="en-GB" dirty="0" err="1">
                <a:latin typeface="Consolas" panose="020B0609020204030204" pitchFamily="49" charset="0"/>
              </a:rPr>
              <a:t>inc</a:t>
            </a:r>
            <a:r>
              <a:rPr lang="en-GB" dirty="0">
                <a:latin typeface="Consolas" panose="020B0609020204030204" pitchFamily="49" charset="0"/>
              </a:rPr>
              <a:t>	%</a:t>
            </a:r>
            <a:r>
              <a:rPr lang="en-GB" dirty="0" err="1">
                <a:latin typeface="Consolas" panose="020B0609020204030204" pitchFamily="49" charset="0"/>
              </a:rPr>
              <a:t>ecx</a:t>
            </a:r>
            <a:endParaRPr lang="en-GB" dirty="0">
              <a:latin typeface="Consolas" panose="020B0609020204030204" pitchFamily="49" charset="0"/>
            </a:endParaRPr>
          </a:p>
          <a:p>
            <a:r>
              <a:rPr lang="en-GB" dirty="0">
                <a:latin typeface="Consolas" panose="020B0609020204030204" pitchFamily="49" charset="0"/>
              </a:rPr>
              <a:t>mov %</a:t>
            </a:r>
            <a:r>
              <a:rPr lang="en-GB" dirty="0" err="1">
                <a:latin typeface="Consolas" panose="020B0609020204030204" pitchFamily="49" charset="0"/>
              </a:rPr>
              <a:t>ecx</a:t>
            </a:r>
            <a:r>
              <a:rPr lang="en-GB" dirty="0">
                <a:latin typeface="Consolas" panose="020B0609020204030204" pitchFamily="49" charset="0"/>
              </a:rPr>
              <a:t>, 0(%</a:t>
            </a:r>
            <a:r>
              <a:rPr lang="en-GB" dirty="0" err="1">
                <a:latin typeface="Consolas" panose="020B0609020204030204" pitchFamily="49" charset="0"/>
              </a:rPr>
              <a:t>eax</a:t>
            </a:r>
            <a:r>
              <a:rPr lang="en-GB" dirty="0">
                <a:latin typeface="Consolas" panose="020B0609020204030204" pitchFamily="49" charset="0"/>
              </a:rPr>
              <a:t>)</a:t>
            </a:r>
          </a:p>
        </p:txBody>
      </p:sp>
      <p:pic>
        <p:nvPicPr>
          <p:cNvPr id="18" name="Graphic 17" descr="Head with gears">
            <a:extLst>
              <a:ext uri="{FF2B5EF4-FFF2-40B4-BE49-F238E27FC236}">
                <a16:creationId xmlns:a16="http://schemas.microsoft.com/office/drawing/2014/main" id="{D0F57958-8A7E-4237-A8C2-647ACCE704DF}"/>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3491422" y="645585"/>
            <a:ext cx="914400" cy="914400"/>
          </a:xfrm>
          <a:prstGeom prst="rect">
            <a:avLst/>
          </a:prstGeom>
        </p:spPr>
      </p:pic>
      <p:sp>
        <p:nvSpPr>
          <p:cNvPr id="19" name="Speech Bubble: Oval 18">
            <a:extLst>
              <a:ext uri="{FF2B5EF4-FFF2-40B4-BE49-F238E27FC236}">
                <a16:creationId xmlns:a16="http://schemas.microsoft.com/office/drawing/2014/main" id="{D99042EF-AABD-4870-92FB-F8C452E2B82B}"/>
              </a:ext>
            </a:extLst>
          </p:cNvPr>
          <p:cNvSpPr/>
          <p:nvPr/>
        </p:nvSpPr>
        <p:spPr>
          <a:xfrm>
            <a:off x="6028266" y="1018347"/>
            <a:ext cx="1265768" cy="448832"/>
          </a:xfrm>
          <a:prstGeom prst="wedgeEllipseCallout">
            <a:avLst>
              <a:gd name="adj1" fmla="val -182665"/>
              <a:gd name="adj2" fmla="val -755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latin typeface="Consolas" panose="020B0609020204030204" pitchFamily="49" charset="0"/>
              </a:rPr>
              <a:t>x=x+1</a:t>
            </a:r>
          </a:p>
        </p:txBody>
      </p:sp>
      <p:sp>
        <p:nvSpPr>
          <p:cNvPr id="15" name="Speech Bubble: Oval 14">
            <a:extLst>
              <a:ext uri="{FF2B5EF4-FFF2-40B4-BE49-F238E27FC236}">
                <a16:creationId xmlns:a16="http://schemas.microsoft.com/office/drawing/2014/main" id="{C3132293-FE3F-45B9-9B31-E4501337A854}"/>
              </a:ext>
            </a:extLst>
          </p:cNvPr>
          <p:cNvSpPr/>
          <p:nvPr/>
        </p:nvSpPr>
        <p:spPr>
          <a:xfrm>
            <a:off x="2014166" y="3387816"/>
            <a:ext cx="3226701" cy="2213413"/>
          </a:xfrm>
          <a:prstGeom prst="wedgeEllipseCallout">
            <a:avLst>
              <a:gd name="adj1" fmla="val -54831"/>
              <a:gd name="adj2" fmla="val 1782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latin typeface="Consolas" panose="020B0609020204030204" pitchFamily="49" charset="0"/>
              </a:rPr>
              <a:t>0100111101111001000110110010111001111011001011100110101101001111011110010001101100101110</a:t>
            </a:r>
          </a:p>
        </p:txBody>
      </p:sp>
      <p:pic>
        <p:nvPicPr>
          <p:cNvPr id="21" name="Picture 20" descr="A circuit board&#10;&#10;Description automatically generated">
            <a:extLst>
              <a:ext uri="{FF2B5EF4-FFF2-40B4-BE49-F238E27FC236}">
                <a16:creationId xmlns:a16="http://schemas.microsoft.com/office/drawing/2014/main" id="{B3F3073D-C4BD-4EDE-A09C-2C8C5AE105B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770961" y="4010962"/>
            <a:ext cx="1143507" cy="1143507"/>
          </a:xfrm>
          <a:prstGeom prst="rect">
            <a:avLst/>
          </a:prstGeom>
        </p:spPr>
      </p:pic>
      <p:sp>
        <p:nvSpPr>
          <p:cNvPr id="22" name="Speech Bubble: Oval 21">
            <a:extLst>
              <a:ext uri="{FF2B5EF4-FFF2-40B4-BE49-F238E27FC236}">
                <a16:creationId xmlns:a16="http://schemas.microsoft.com/office/drawing/2014/main" id="{02329EDC-F43C-4C1D-B480-F9B35E7960EC}"/>
              </a:ext>
            </a:extLst>
          </p:cNvPr>
          <p:cNvSpPr/>
          <p:nvPr/>
        </p:nvSpPr>
        <p:spPr>
          <a:xfrm>
            <a:off x="5369168" y="3292217"/>
            <a:ext cx="2968467" cy="2327183"/>
          </a:xfrm>
          <a:prstGeom prst="wedgeEllipseCallout">
            <a:avLst>
              <a:gd name="adj1" fmla="val 56833"/>
              <a:gd name="adj2" fmla="val -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a:latin typeface="Consolas" panose="020B0609020204030204" pitchFamily="49" charset="0"/>
              </a:rPr>
              <a:t>100111011001100110011111011110011101111011001011101110100111100110011100100110110001101111111011</a:t>
            </a:r>
          </a:p>
        </p:txBody>
      </p:sp>
      <p:sp>
        <p:nvSpPr>
          <p:cNvPr id="23" name="Speech Bubble: Oval 22">
            <a:extLst>
              <a:ext uri="{FF2B5EF4-FFF2-40B4-BE49-F238E27FC236}">
                <a16:creationId xmlns:a16="http://schemas.microsoft.com/office/drawing/2014/main" id="{C6FCE6D4-468B-4BA6-A61C-220F46702EE7}"/>
              </a:ext>
            </a:extLst>
          </p:cNvPr>
          <p:cNvSpPr/>
          <p:nvPr/>
        </p:nvSpPr>
        <p:spPr>
          <a:xfrm>
            <a:off x="5499098" y="2134989"/>
            <a:ext cx="3158068" cy="1128976"/>
          </a:xfrm>
          <a:prstGeom prst="wedgeEllipseCallout">
            <a:avLst>
              <a:gd name="adj1" fmla="val 57521"/>
              <a:gd name="adj2" fmla="val 3709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dirty="0" err="1">
                <a:latin typeface="Consolas" panose="020B0609020204030204" pitchFamily="49" charset="0"/>
              </a:rPr>
              <a:t>lw</a:t>
            </a:r>
            <a:r>
              <a:rPr lang="en-GB" dirty="0">
                <a:latin typeface="Consolas" panose="020B0609020204030204" pitchFamily="49" charset="0"/>
              </a:rPr>
              <a:t>   $t0, x</a:t>
            </a:r>
            <a:br>
              <a:rPr lang="en-GB" dirty="0">
                <a:latin typeface="Consolas" panose="020B0609020204030204" pitchFamily="49" charset="0"/>
              </a:rPr>
            </a:br>
            <a:r>
              <a:rPr lang="en-GB" dirty="0" err="1">
                <a:latin typeface="Consolas" panose="020B0609020204030204" pitchFamily="49" charset="0"/>
              </a:rPr>
              <a:t>addi</a:t>
            </a:r>
            <a:r>
              <a:rPr lang="en-GB" dirty="0">
                <a:latin typeface="Consolas" panose="020B0609020204030204" pitchFamily="49" charset="0"/>
              </a:rPr>
              <a:t> $t0, $t0, 1</a:t>
            </a:r>
            <a:br>
              <a:rPr lang="en-GB" dirty="0">
                <a:latin typeface="Consolas" panose="020B0609020204030204" pitchFamily="49" charset="0"/>
              </a:rPr>
            </a:br>
            <a:r>
              <a:rPr lang="en-GB" dirty="0" err="1">
                <a:latin typeface="Consolas" panose="020B0609020204030204" pitchFamily="49" charset="0"/>
              </a:rPr>
              <a:t>sw</a:t>
            </a:r>
            <a:r>
              <a:rPr lang="en-GB" dirty="0">
                <a:latin typeface="Consolas" panose="020B0609020204030204" pitchFamily="49" charset="0"/>
              </a:rPr>
              <a:t>   $t0, x</a:t>
            </a:r>
          </a:p>
        </p:txBody>
      </p:sp>
      <p:pic>
        <p:nvPicPr>
          <p:cNvPr id="24" name="Content Placeholder 13" descr="Artificial Intelligence">
            <a:extLst>
              <a:ext uri="{FF2B5EF4-FFF2-40B4-BE49-F238E27FC236}">
                <a16:creationId xmlns:a16="http://schemas.microsoft.com/office/drawing/2014/main" id="{81169681-0F2A-4309-BB07-156F4B0EBE1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flipH="1">
            <a:off x="8902672" y="2524521"/>
            <a:ext cx="914400" cy="914400"/>
          </a:xfrm>
          <a:prstGeom prst="rect">
            <a:avLst/>
          </a:prstGeom>
        </p:spPr>
      </p:pic>
      <p:sp>
        <p:nvSpPr>
          <p:cNvPr id="25" name="Rectangle 24">
            <a:extLst>
              <a:ext uri="{FF2B5EF4-FFF2-40B4-BE49-F238E27FC236}">
                <a16:creationId xmlns:a16="http://schemas.microsoft.com/office/drawing/2014/main" id="{00F479C1-8916-44CC-9763-EA1A25BF755A}"/>
              </a:ext>
            </a:extLst>
          </p:cNvPr>
          <p:cNvSpPr/>
          <p:nvPr/>
        </p:nvSpPr>
        <p:spPr>
          <a:xfrm>
            <a:off x="3674532" y="5030522"/>
            <a:ext cx="4117317" cy="684478"/>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dirty="0"/>
              <a:t>Machine language </a:t>
            </a:r>
          </a:p>
          <a:p>
            <a:r>
              <a:rPr lang="en-GB" dirty="0"/>
              <a:t>	</a:t>
            </a:r>
            <a:r>
              <a:rPr lang="en-GB" dirty="0">
                <a:sym typeface="Wingdings" panose="05000000000000000000" pitchFamily="2" charset="2"/>
              </a:rPr>
              <a:t> Different for different CPUs</a:t>
            </a:r>
            <a:endParaRPr lang="en-GB" dirty="0"/>
          </a:p>
        </p:txBody>
      </p:sp>
      <p:sp>
        <p:nvSpPr>
          <p:cNvPr id="26" name="Rectangle 25">
            <a:extLst>
              <a:ext uri="{FF2B5EF4-FFF2-40B4-BE49-F238E27FC236}">
                <a16:creationId xmlns:a16="http://schemas.microsoft.com/office/drawing/2014/main" id="{0D560240-C893-4DC3-B430-80ECBB54057C}"/>
              </a:ext>
            </a:extLst>
          </p:cNvPr>
          <p:cNvSpPr/>
          <p:nvPr/>
        </p:nvSpPr>
        <p:spPr>
          <a:xfrm>
            <a:off x="3674532" y="3231700"/>
            <a:ext cx="3628282" cy="567531"/>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dirty="0"/>
              <a:t>Assembly language</a:t>
            </a:r>
          </a:p>
          <a:p>
            <a:r>
              <a:rPr lang="en-GB" dirty="0"/>
              <a:t>	</a:t>
            </a:r>
            <a:r>
              <a:rPr lang="en-GB" dirty="0">
                <a:sym typeface="Wingdings" panose="05000000000000000000" pitchFamily="2" charset="2"/>
              </a:rPr>
              <a:t> Different for different CPUs</a:t>
            </a:r>
            <a:endParaRPr lang="en-GB" dirty="0"/>
          </a:p>
        </p:txBody>
      </p:sp>
      <p:sp>
        <p:nvSpPr>
          <p:cNvPr id="27" name="Rectangle 26">
            <a:extLst>
              <a:ext uri="{FF2B5EF4-FFF2-40B4-BE49-F238E27FC236}">
                <a16:creationId xmlns:a16="http://schemas.microsoft.com/office/drawing/2014/main" id="{BAEF9E71-2CFC-4DD7-99FC-960CAB8C5FA6}"/>
              </a:ext>
            </a:extLst>
          </p:cNvPr>
          <p:cNvSpPr/>
          <p:nvPr/>
        </p:nvSpPr>
        <p:spPr>
          <a:xfrm>
            <a:off x="3674532" y="1558130"/>
            <a:ext cx="3247281" cy="60880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r>
              <a:rPr lang="en-GB" dirty="0"/>
              <a:t>High-level language</a:t>
            </a:r>
          </a:p>
          <a:p>
            <a:r>
              <a:rPr lang="en-GB" dirty="0"/>
              <a:t>	</a:t>
            </a:r>
            <a:r>
              <a:rPr lang="en-GB" dirty="0">
                <a:sym typeface="Wingdings" panose="05000000000000000000" pitchFamily="2" charset="2"/>
              </a:rPr>
              <a:t> Same for different CPUs</a:t>
            </a:r>
            <a:endParaRPr lang="en-GB" dirty="0"/>
          </a:p>
        </p:txBody>
      </p:sp>
      <p:sp>
        <p:nvSpPr>
          <p:cNvPr id="28" name="TextBox 27">
            <a:extLst>
              <a:ext uri="{FF2B5EF4-FFF2-40B4-BE49-F238E27FC236}">
                <a16:creationId xmlns:a16="http://schemas.microsoft.com/office/drawing/2014/main" id="{037A372E-8315-47C2-8541-389103E2BD9E}"/>
              </a:ext>
            </a:extLst>
          </p:cNvPr>
          <p:cNvSpPr txBox="1"/>
          <p:nvPr/>
        </p:nvSpPr>
        <p:spPr>
          <a:xfrm>
            <a:off x="7680802" y="4382660"/>
            <a:ext cx="930063" cy="200055"/>
          </a:xfrm>
          <a:prstGeom prst="rect">
            <a:avLst/>
          </a:prstGeom>
          <a:noFill/>
        </p:spPr>
        <p:txBody>
          <a:bodyPr wrap="none" rtlCol="0">
            <a:spAutoFit/>
          </a:bodyPr>
          <a:lstStyle/>
          <a:p>
            <a:r>
              <a:rPr lang="en-GB" sz="700" dirty="0"/>
              <a:t>Random numbers </a:t>
            </a:r>
            <a:r>
              <a:rPr lang="en-GB" sz="700" dirty="0">
                <a:sym typeface="Wingdings" panose="05000000000000000000" pitchFamily="2" charset="2"/>
              </a:rPr>
              <a:t></a:t>
            </a:r>
            <a:endParaRPr lang="en-GB" sz="700" dirty="0"/>
          </a:p>
        </p:txBody>
      </p:sp>
      <p:sp>
        <p:nvSpPr>
          <p:cNvPr id="29" name="TextBox 28">
            <a:extLst>
              <a:ext uri="{FF2B5EF4-FFF2-40B4-BE49-F238E27FC236}">
                <a16:creationId xmlns:a16="http://schemas.microsoft.com/office/drawing/2014/main" id="{67449FC3-0A61-4BB2-87E2-5D9A836120BC}"/>
              </a:ext>
            </a:extLst>
          </p:cNvPr>
          <p:cNvSpPr txBox="1"/>
          <p:nvPr/>
        </p:nvSpPr>
        <p:spPr>
          <a:xfrm>
            <a:off x="4359057" y="4403659"/>
            <a:ext cx="930063" cy="200055"/>
          </a:xfrm>
          <a:prstGeom prst="rect">
            <a:avLst/>
          </a:prstGeom>
          <a:noFill/>
        </p:spPr>
        <p:txBody>
          <a:bodyPr wrap="none" rtlCol="0">
            <a:spAutoFit/>
          </a:bodyPr>
          <a:lstStyle/>
          <a:p>
            <a:r>
              <a:rPr lang="en-GB" sz="700" dirty="0"/>
              <a:t>Random numbers </a:t>
            </a:r>
            <a:r>
              <a:rPr lang="en-GB" sz="700" dirty="0">
                <a:sym typeface="Wingdings" panose="05000000000000000000" pitchFamily="2" charset="2"/>
              </a:rPr>
              <a:t></a:t>
            </a:r>
            <a:endParaRPr lang="en-GB" sz="700" dirty="0"/>
          </a:p>
        </p:txBody>
      </p:sp>
    </p:spTree>
    <p:extLst>
      <p:ext uri="{BB962C8B-B14F-4D97-AF65-F5344CB8AC3E}">
        <p14:creationId xmlns:p14="http://schemas.microsoft.com/office/powerpoint/2010/main" val="39657186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par>
                                <p:cTn id="14" presetID="10" presetClass="entr" presetSubtype="0" fill="hold" nodeType="withEffect">
                                  <p:stCondLst>
                                    <p:cond delay="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500"/>
                                        <p:tgtEl>
                                          <p:spTgt spid="21"/>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8"/>
                                        </p:tgtEl>
                                        <p:attrNameLst>
                                          <p:attrName>style.visibility</p:attrName>
                                        </p:attrNameLst>
                                      </p:cBhvr>
                                      <p:to>
                                        <p:strVal val="visible"/>
                                      </p:to>
                                    </p:set>
                                    <p:animEffect transition="in" filter="fade">
                                      <p:cBhvr>
                                        <p:cTn id="19" dur="500"/>
                                        <p:tgtEl>
                                          <p:spTgt spid="28"/>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500"/>
                                        <p:tgtEl>
                                          <p:spTgt spid="25"/>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fade">
                                      <p:cBhvr>
                                        <p:cTn id="30" dur="500"/>
                                        <p:tgtEl>
                                          <p:spTgt spid="14"/>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Effect transition="in" filter="fade">
                                      <p:cBhvr>
                                        <p:cTn id="33" dur="500"/>
                                        <p:tgtEl>
                                          <p:spTgt spid="1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500"/>
                                        <p:tgtEl>
                                          <p:spTgt spid="26"/>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par>
                                <p:cTn id="40" presetID="10" presetClass="entr" presetSubtype="0"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500"/>
                                        <p:tgtEl>
                                          <p:spTgt spid="24"/>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8"/>
                                        </p:tgtEl>
                                        <p:attrNameLst>
                                          <p:attrName>style.visibility</p:attrName>
                                        </p:attrNameLst>
                                      </p:cBhvr>
                                      <p:to>
                                        <p:strVal val="visible"/>
                                      </p:to>
                                    </p:set>
                                    <p:animEffect transition="in" filter="fade">
                                      <p:cBhvr>
                                        <p:cTn id="47" dur="500"/>
                                        <p:tgtEl>
                                          <p:spTgt spid="18"/>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9"/>
                                        </p:tgtEl>
                                        <p:attrNameLst>
                                          <p:attrName>style.visibility</p:attrName>
                                        </p:attrNameLst>
                                      </p:cBhvr>
                                      <p:to>
                                        <p:strVal val="visible"/>
                                      </p:to>
                                    </p:set>
                                    <p:animEffect transition="in" filter="fade">
                                      <p:cBhvr>
                                        <p:cTn id="50" dur="500"/>
                                        <p:tgtEl>
                                          <p:spTgt spid="19"/>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27"/>
                                        </p:tgtEl>
                                        <p:attrNameLst>
                                          <p:attrName>style.visibility</p:attrName>
                                        </p:attrNameLst>
                                      </p:cBhvr>
                                      <p:to>
                                        <p:strVal val="visible"/>
                                      </p:to>
                                    </p:set>
                                    <p:animEffect transition="in" filter="fade">
                                      <p:cBhvr>
                                        <p:cTn id="5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9" grpId="0" animBg="1"/>
      <p:bldP spid="15" grpId="0" animBg="1"/>
      <p:bldP spid="22" grpId="0" animBg="1"/>
      <p:bldP spid="23" grpId="0" animBg="1"/>
      <p:bldP spid="25" grpId="0" animBg="1"/>
      <p:bldP spid="26" grpId="0" animBg="1"/>
      <p:bldP spid="27" grpId="0" animBg="1"/>
      <p:bldP spid="28" grpId="0"/>
      <p:bldP spid="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AE4AC9-0049-4D0D-A386-86C73B90C323}"/>
              </a:ext>
            </a:extLst>
          </p:cNvPr>
          <p:cNvSpPr>
            <a:spLocks noGrp="1"/>
          </p:cNvSpPr>
          <p:nvPr>
            <p:ph type="title"/>
          </p:nvPr>
        </p:nvSpPr>
        <p:spPr/>
        <p:txBody>
          <a:bodyPr/>
          <a:lstStyle/>
          <a:p>
            <a:r>
              <a:rPr lang="en-GB" dirty="0"/>
              <a:t>Different platforms</a:t>
            </a:r>
          </a:p>
        </p:txBody>
      </p:sp>
      <p:sp>
        <p:nvSpPr>
          <p:cNvPr id="3" name="Footer Placeholder 2">
            <a:extLst>
              <a:ext uri="{FF2B5EF4-FFF2-40B4-BE49-F238E27FC236}">
                <a16:creationId xmlns:a16="http://schemas.microsoft.com/office/drawing/2014/main" id="{D334B949-90B0-4DE5-A2E3-02A59B015FF2}"/>
              </a:ext>
            </a:extLst>
          </p:cNvPr>
          <p:cNvSpPr>
            <a:spLocks noGrp="1"/>
          </p:cNvSpPr>
          <p:nvPr>
            <p:ph type="ftr" sz="quarter" idx="11"/>
          </p:nvPr>
        </p:nvSpPr>
        <p:spPr/>
        <p:txBody>
          <a:bodyPr/>
          <a:lstStyle/>
          <a:p>
            <a:r>
              <a:rPr lang="en-GB"/>
              <a:t>CS 0007 – Summer 2020</a:t>
            </a:r>
            <a:endParaRPr lang="en-GB" dirty="0"/>
          </a:p>
        </p:txBody>
      </p:sp>
      <p:sp>
        <p:nvSpPr>
          <p:cNvPr id="5" name="Slide Number Placeholder 4">
            <a:extLst>
              <a:ext uri="{FF2B5EF4-FFF2-40B4-BE49-F238E27FC236}">
                <a16:creationId xmlns:a16="http://schemas.microsoft.com/office/drawing/2014/main" id="{7E9BA695-33D8-4C32-ACDA-047C98BF99A0}"/>
              </a:ext>
            </a:extLst>
          </p:cNvPr>
          <p:cNvSpPr>
            <a:spLocks noGrp="1"/>
          </p:cNvSpPr>
          <p:nvPr>
            <p:ph type="sldNum" sz="quarter" idx="12"/>
          </p:nvPr>
        </p:nvSpPr>
        <p:spPr/>
        <p:txBody>
          <a:bodyPr/>
          <a:lstStyle/>
          <a:p>
            <a:fld id="{B4AAD609-F83C-4414-814B-B5A2DF99692C}" type="slidenum">
              <a:rPr lang="en-US" smtClean="0"/>
              <a:pPr/>
              <a:t>19</a:t>
            </a:fld>
            <a:endParaRPr lang="en-US" dirty="0"/>
          </a:p>
        </p:txBody>
      </p:sp>
      <p:grpSp>
        <p:nvGrpSpPr>
          <p:cNvPr id="52" name="Group 51">
            <a:extLst>
              <a:ext uri="{FF2B5EF4-FFF2-40B4-BE49-F238E27FC236}">
                <a16:creationId xmlns:a16="http://schemas.microsoft.com/office/drawing/2014/main" id="{999C2B2E-641C-4786-9BDE-88C7FC1434BC}"/>
              </a:ext>
            </a:extLst>
          </p:cNvPr>
          <p:cNvGrpSpPr/>
          <p:nvPr/>
        </p:nvGrpSpPr>
        <p:grpSpPr>
          <a:xfrm>
            <a:off x="768664" y="3197329"/>
            <a:ext cx="2153674" cy="1526836"/>
            <a:chOff x="1424898" y="3127032"/>
            <a:chExt cx="2153674" cy="1526836"/>
          </a:xfrm>
        </p:grpSpPr>
        <p:sp>
          <p:nvSpPr>
            <p:cNvPr id="9" name="Rectangle 8">
              <a:extLst>
                <a:ext uri="{FF2B5EF4-FFF2-40B4-BE49-F238E27FC236}">
                  <a16:creationId xmlns:a16="http://schemas.microsoft.com/office/drawing/2014/main" id="{068F212D-5564-4D56-898D-706CEBDBDE7A}"/>
                </a:ext>
              </a:extLst>
            </p:cNvPr>
            <p:cNvSpPr/>
            <p:nvPr/>
          </p:nvSpPr>
          <p:spPr>
            <a:xfrm>
              <a:off x="1424898" y="3127032"/>
              <a:ext cx="2153674" cy="4453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Linux</a:t>
              </a:r>
            </a:p>
          </p:txBody>
        </p:sp>
        <p:grpSp>
          <p:nvGrpSpPr>
            <p:cNvPr id="37" name="Group 36">
              <a:extLst>
                <a:ext uri="{FF2B5EF4-FFF2-40B4-BE49-F238E27FC236}">
                  <a16:creationId xmlns:a16="http://schemas.microsoft.com/office/drawing/2014/main" id="{676C0ED5-18A6-4CE0-81D3-A7CB7CD98D84}"/>
                </a:ext>
              </a:extLst>
            </p:cNvPr>
            <p:cNvGrpSpPr/>
            <p:nvPr/>
          </p:nvGrpSpPr>
          <p:grpSpPr>
            <a:xfrm>
              <a:off x="1458049" y="3613403"/>
              <a:ext cx="2087373" cy="1040465"/>
              <a:chOff x="1410462" y="3613403"/>
              <a:chExt cx="2087373" cy="1040465"/>
            </a:xfrm>
          </p:grpSpPr>
          <p:grpSp>
            <p:nvGrpSpPr>
              <p:cNvPr id="6" name="Group 5">
                <a:extLst>
                  <a:ext uri="{FF2B5EF4-FFF2-40B4-BE49-F238E27FC236}">
                    <a16:creationId xmlns:a16="http://schemas.microsoft.com/office/drawing/2014/main" id="{370D7BAD-3D56-4B6A-97AC-AF771D7769FE}"/>
                  </a:ext>
                </a:extLst>
              </p:cNvPr>
              <p:cNvGrpSpPr/>
              <p:nvPr/>
            </p:nvGrpSpPr>
            <p:grpSpPr>
              <a:xfrm rot="21406024">
                <a:off x="1410462" y="3613403"/>
                <a:ext cx="1067739" cy="997654"/>
                <a:chOff x="754596" y="824457"/>
                <a:chExt cx="2033389" cy="1899920"/>
              </a:xfrm>
            </p:grpSpPr>
            <p:pic>
              <p:nvPicPr>
                <p:cNvPr id="7" name="Picture 6" descr="A picture containing electronics, circuit&#10;&#10;Description automatically generated">
                  <a:extLst>
                    <a:ext uri="{FF2B5EF4-FFF2-40B4-BE49-F238E27FC236}">
                      <a16:creationId xmlns:a16="http://schemas.microsoft.com/office/drawing/2014/main" id="{2170B86E-F79C-42D5-9A74-FC789C456EE1}"/>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1094" b="59180" l="2961" r="52392">
                              <a14:foregroundMark x1="18679" y1="25391" x2="19590" y2="24414"/>
                              <a14:foregroundMark x1="19818" y1="23438" x2="21868" y2="23633"/>
                              <a14:foregroundMark x1="22551" y1="24219" x2="19362" y2="23633"/>
                              <a14:foregroundMark x1="14351" y1="29688" x2="10478" y2="38867"/>
                              <a14:foregroundMark x1="10478" y1="38867" x2="6834" y2="41797"/>
                              <a14:foregroundMark x1="12301" y1="35742" x2="5923" y2="43945"/>
                              <a14:foregroundMark x1="5923" y1="43945" x2="5923" y2="43945"/>
                              <a14:foregroundMark x1="7289" y1="44922" x2="22779" y2="48633"/>
                              <a14:foregroundMark x1="22779" y1="48633" x2="29613" y2="52344"/>
                              <a14:foregroundMark x1="28702" y1="51758" x2="31891" y2="53906"/>
                              <a14:foregroundMark x1="25968" y1="50781" x2="32118" y2="53516"/>
                              <a14:foregroundMark x1="6606" y1="45508" x2="39636" y2="57031"/>
                              <a14:foregroundMark x1="38497" y1="58398" x2="15718" y2="51172"/>
                              <a14:foregroundMark x1="48469" y1="34700" x2="47472" y2="37264"/>
                              <a14:foregroundMark x1="49203" y1="35547" x2="49489" y2="35126"/>
                              <a14:foregroundMark x1="43335" y1="46680" x2="40091" y2="51953"/>
                              <a14:foregroundMark x1="43456" y1="46484" x2="43335" y2="46680"/>
                              <a14:foregroundMark x1="44478" y1="44822" x2="43816" y2="45898"/>
                              <a14:foregroundMark x1="50248" y1="35443" x2="49078" y2="37345"/>
                              <a14:foregroundMark x1="45227" y1="45898" x2="45818" y2="45201"/>
                              <a14:foregroundMark x1="44564" y1="46680" x2="44730" y2="46484"/>
                              <a14:foregroundMark x1="40091" y1="51953" x2="44564" y2="46680"/>
                              <a14:foregroundMark x1="45228" y1="46680" x2="41686" y2="52148"/>
                              <a14:foregroundMark x1="45355" y1="46484" x2="45228" y2="46680"/>
                              <a14:foregroundMark x1="46129" y1="45290" x2="45735" y2="45898"/>
                              <a14:foregroundMark x1="43949" y1="46680" x2="44030" y2="46484"/>
                              <a14:foregroundMark x1="41686" y1="52148" x2="43949" y2="46680"/>
                              <a14:foregroundMark x1="42597" y1="51563" x2="37130" y2="57422"/>
                              <a14:foregroundMark x1="50110" y1="37397" x2="51022" y2="35766"/>
                              <a14:foregroundMark x1="45359" y1="45898" x2="45758" y2="45184"/>
                              <a14:foregroundMark x1="44921" y1="46680" x2="45031" y2="46484"/>
                              <a14:foregroundMark x1="40774" y1="54102" x2="44921" y2="46680"/>
                              <a14:foregroundMark x1="49495" y1="32242" x2="25285" y2="25195"/>
                              <a14:foregroundMark x1="25285" y1="25195" x2="48519" y2="31055"/>
                              <a14:foregroundMark x1="48519" y1="31055" x2="25968" y2="24023"/>
                              <a14:foregroundMark x1="25968" y1="24023" x2="37813" y2="28125"/>
                              <a14:foregroundMark x1="37813" y1="28125" x2="41913" y2="30859"/>
                              <a14:foregroundMark x1="48747" y1="31445" x2="49595" y2="32081"/>
                              <a14:foregroundMark x1="25740" y1="24414" x2="18907" y2="21484"/>
                              <a14:foregroundMark x1="18223" y1="22656" x2="14123" y2="27930"/>
                              <a14:foregroundMark x1="17312" y1="24219" x2="12301" y2="33203"/>
                              <a14:foregroundMark x1="12301" y1="33203" x2="11617" y2="33984"/>
                              <a14:foregroundMark x1="12301" y1="31836" x2="9112" y2="37500"/>
                              <a14:foregroundMark x1="12756" y1="32813" x2="6606" y2="41406"/>
                              <a14:foregroundMark x1="6606" y1="41406" x2="12073" y2="35742"/>
                              <a14:foregroundMark x1="8200" y1="39648" x2="5239" y2="44336"/>
                              <a14:foregroundMark x1="5923" y1="45313" x2="4328" y2="45313"/>
                              <a14:foregroundMark x1="7062" y1="46094" x2="4328" y2="44727"/>
                              <a14:foregroundMark x1="15262" y1="51367" x2="3189" y2="45313"/>
                              <a14:foregroundMark x1="45465" y1="46680" x2="45558" y2="46484"/>
                              <a14:foregroundMark x1="40091" y1="58008" x2="45465" y2="46680"/>
                              <a14:foregroundMark x1="38952" y1="59180" x2="39863" y2="59180"/>
                              <a14:foregroundMark x1="45695" y1="46680" x2="45786" y2="46484"/>
                              <a14:foregroundMark x1="40774" y1="57227" x2="45695" y2="46680"/>
                              <a14:foregroundMark x1="50797" y1="35156" x2="51481" y2="33789"/>
                              <a14:foregroundMark x1="51253" y1="32617" x2="48747" y2="31250"/>
                              <a14:foregroundMark x1="49886" y1="36914" x2="48947" y2="38477"/>
                              <a14:foregroundMark x1="49203" y1="46680" x2="49301" y2="46484"/>
                              <a14:foregroundMark x1="45103" y1="43555" x2="45103" y2="43555"/>
                              <a14:foregroundMark x1="46469" y1="41797" x2="46469" y2="41797"/>
                              <a14:foregroundMark x1="46697" y1="42969" x2="46697" y2="42969"/>
                              <a14:foregroundMark x1="46241" y1="43750" x2="46241" y2="43750"/>
                              <a14:foregroundMark x1="47608" y1="40820" x2="47608" y2="40820"/>
                              <a14:foregroundMark x1="47836" y1="40234" x2="47836" y2="40234"/>
                              <a14:foregroundMark x1="49431" y1="39453" x2="49431" y2="39453"/>
                              <a14:foregroundMark x1="48747" y1="41016" x2="48747" y2="41016"/>
                              <a14:foregroundMark x1="47153" y1="42578" x2="47153" y2="42578"/>
                              <a14:foregroundMark x1="46925" y1="43945" x2="46925" y2="43945"/>
                              <a14:foregroundMark x1="47608" y1="42578" x2="47608" y2="42578"/>
                              <a14:foregroundMark x1="47608" y1="43359" x2="47608" y2="43359"/>
                              <a14:foregroundMark x1="46469" y1="45508" x2="46469" y2="45508"/>
                              <a14:foregroundMark x1="49658" y1="38867" x2="49658" y2="38867"/>
                              <a14:foregroundMark x1="50342" y1="38086" x2="50342" y2="38086"/>
                              <a14:backgroundMark x1="52119" y1="37825" x2="52164" y2="37500"/>
                              <a14:backgroundMark x1="50797" y1="47461" x2="51077" y2="45424"/>
                              <a14:backgroundMark x1="52164" y1="37500" x2="52141" y2="37834"/>
                              <a14:backgroundMark x1="55353" y1="33398" x2="53403" y2="36558"/>
                              <a14:backgroundMark x1="49970" y1="45508" x2="49658" y2="46289"/>
                              <a14:backgroundMark x1="50595" y1="43945" x2="49970" y2="45508"/>
                              <a14:backgroundMark x1="50673" y1="43750" x2="50595" y2="43945"/>
                              <a14:backgroundMark x1="50751" y1="43555" x2="50673" y2="43750"/>
                              <a14:backgroundMark x1="50829" y1="43359" x2="50751" y2="43555"/>
                              <a14:backgroundMark x1="50985" y1="42969" x2="50829" y2="43359"/>
                              <a14:backgroundMark x1="51141" y1="42578" x2="50985" y2="42969"/>
                              <a14:backgroundMark x1="51454" y1="41797" x2="51141" y2="42578"/>
                              <a14:backgroundMark x1="51767" y1="41016" x2="51454" y2="41797"/>
                              <a14:backgroundMark x1="51845" y1="40820" x2="51767" y2="41016"/>
                              <a14:backgroundMark x1="52079" y1="40234" x2="51845" y2="40820"/>
                              <a14:backgroundMark x1="52392" y1="39453" x2="52079" y2="40234"/>
                              <a14:backgroundMark x1="49886" y1="46484" x2="49886" y2="46484"/>
                              <a14:backgroundMark x1="49203" y1="46680" x2="49203" y2="46680"/>
                              <a14:backgroundMark x1="49203" y1="45898" x2="49203" y2="46484"/>
                            </a14:backgroundRemoval>
                          </a14:imgEffect>
                        </a14:imgLayer>
                      </a14:imgProps>
                    </a:ext>
                    <a:ext uri="{28A0092B-C50C-407E-A947-70E740481C1C}">
                      <a14:useLocalDpi xmlns:a14="http://schemas.microsoft.com/office/drawing/2010/main" val="0"/>
                    </a:ext>
                  </a:extLst>
                </a:blip>
                <a:srcRect l="4564" t="20758" r="48251" b="40283"/>
                <a:stretch/>
              </p:blipFill>
              <p:spPr>
                <a:xfrm>
                  <a:off x="754596" y="824457"/>
                  <a:ext cx="1973042" cy="1899920"/>
                </a:xfrm>
                <a:prstGeom prst="rect">
                  <a:avLst/>
                </a:prstGeom>
              </p:spPr>
            </p:pic>
            <p:sp>
              <p:nvSpPr>
                <p:cNvPr id="8" name="Rectangle 7">
                  <a:extLst>
                    <a:ext uri="{FF2B5EF4-FFF2-40B4-BE49-F238E27FC236}">
                      <a16:creationId xmlns:a16="http://schemas.microsoft.com/office/drawing/2014/main" id="{6FA67202-3EB5-4808-8C71-091195315A43}"/>
                    </a:ext>
                  </a:extLst>
                </p:cNvPr>
                <p:cNvSpPr/>
                <p:nvPr/>
              </p:nvSpPr>
              <p:spPr>
                <a:xfrm>
                  <a:off x="2652585" y="1801533"/>
                  <a:ext cx="135400" cy="425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pic>
            <p:nvPicPr>
              <p:cNvPr id="35" name="Picture 34">
                <a:extLst>
                  <a:ext uri="{FF2B5EF4-FFF2-40B4-BE49-F238E27FC236}">
                    <a16:creationId xmlns:a16="http://schemas.microsoft.com/office/drawing/2014/main" id="{0637144F-EE45-4A93-AAD8-29D794A97456}"/>
                  </a:ext>
                </a:extLst>
              </p:cNvPr>
              <p:cNvPicPr>
                <a:picLocks noChangeAspect="1"/>
              </p:cNvPicPr>
              <p:nvPr/>
            </p:nvPicPr>
            <p:blipFill rotWithShape="1">
              <a:blip r:embed="rId4"/>
              <a:srcRect l="13305" t="17589" r="12055" b="13726"/>
              <a:stretch/>
            </p:blipFill>
            <p:spPr>
              <a:xfrm>
                <a:off x="2629769" y="3747668"/>
                <a:ext cx="868066" cy="530129"/>
              </a:xfrm>
              <a:prstGeom prst="rect">
                <a:avLst/>
              </a:prstGeom>
            </p:spPr>
          </p:pic>
          <p:pic>
            <p:nvPicPr>
              <p:cNvPr id="36" name="Picture 35" descr="A close up of a computer keyboard&#10;&#10;Description automatically generated">
                <a:extLst>
                  <a:ext uri="{FF2B5EF4-FFF2-40B4-BE49-F238E27FC236}">
                    <a16:creationId xmlns:a16="http://schemas.microsoft.com/office/drawing/2014/main" id="{B3939C2B-9B5A-4443-83BA-E0B8CD507FA3}"/>
                  </a:ext>
                </a:extLst>
              </p:cNvPr>
              <p:cNvPicPr>
                <a:picLocks noChangeAspect="1"/>
              </p:cNvPicPr>
              <p:nvPr/>
            </p:nvPicPr>
            <p:blipFill rotWithShape="1">
              <a:blip r:embed="rId5">
                <a:extLst>
                  <a:ext uri="{28A0092B-C50C-407E-A947-70E740481C1C}">
                    <a14:useLocalDpi xmlns:a14="http://schemas.microsoft.com/office/drawing/2010/main" val="0"/>
                  </a:ext>
                </a:extLst>
              </a:blip>
              <a:srcRect l="1112" t="19407" b="20889"/>
              <a:stretch/>
            </p:blipFill>
            <p:spPr>
              <a:xfrm>
                <a:off x="2220916" y="4327829"/>
                <a:ext cx="720036" cy="326039"/>
              </a:xfrm>
              <a:prstGeom prst="rect">
                <a:avLst/>
              </a:prstGeom>
            </p:spPr>
          </p:pic>
        </p:grpSp>
      </p:grpSp>
      <p:grpSp>
        <p:nvGrpSpPr>
          <p:cNvPr id="51" name="Group 50">
            <a:extLst>
              <a:ext uri="{FF2B5EF4-FFF2-40B4-BE49-F238E27FC236}">
                <a16:creationId xmlns:a16="http://schemas.microsoft.com/office/drawing/2014/main" id="{A6B7D77B-7BA3-4E8D-AA07-E96C6624A288}"/>
              </a:ext>
            </a:extLst>
          </p:cNvPr>
          <p:cNvGrpSpPr/>
          <p:nvPr/>
        </p:nvGrpSpPr>
        <p:grpSpPr>
          <a:xfrm>
            <a:off x="4003163" y="3232478"/>
            <a:ext cx="2153674" cy="1456539"/>
            <a:chOff x="4097402" y="3197329"/>
            <a:chExt cx="2153674" cy="1456539"/>
          </a:xfrm>
        </p:grpSpPr>
        <p:sp>
          <p:nvSpPr>
            <p:cNvPr id="13" name="Rectangle 12">
              <a:extLst>
                <a:ext uri="{FF2B5EF4-FFF2-40B4-BE49-F238E27FC236}">
                  <a16:creationId xmlns:a16="http://schemas.microsoft.com/office/drawing/2014/main" id="{408CCE2F-C610-4ACC-96F8-2BD14B3A56C8}"/>
                </a:ext>
              </a:extLst>
            </p:cNvPr>
            <p:cNvSpPr/>
            <p:nvPr/>
          </p:nvSpPr>
          <p:spPr>
            <a:xfrm>
              <a:off x="4097402" y="3197329"/>
              <a:ext cx="2153674" cy="4453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Windows</a:t>
              </a:r>
            </a:p>
          </p:txBody>
        </p:sp>
        <p:grpSp>
          <p:nvGrpSpPr>
            <p:cNvPr id="38" name="Group 37">
              <a:extLst>
                <a:ext uri="{FF2B5EF4-FFF2-40B4-BE49-F238E27FC236}">
                  <a16:creationId xmlns:a16="http://schemas.microsoft.com/office/drawing/2014/main" id="{C36DD202-FEBF-494D-A4F9-3F514EB87BF0}"/>
                </a:ext>
              </a:extLst>
            </p:cNvPr>
            <p:cNvGrpSpPr/>
            <p:nvPr/>
          </p:nvGrpSpPr>
          <p:grpSpPr>
            <a:xfrm>
              <a:off x="4130553" y="3613403"/>
              <a:ext cx="2087373" cy="1040465"/>
              <a:chOff x="1410462" y="3613403"/>
              <a:chExt cx="2087373" cy="1040465"/>
            </a:xfrm>
          </p:grpSpPr>
          <p:grpSp>
            <p:nvGrpSpPr>
              <p:cNvPr id="39" name="Group 38">
                <a:extLst>
                  <a:ext uri="{FF2B5EF4-FFF2-40B4-BE49-F238E27FC236}">
                    <a16:creationId xmlns:a16="http://schemas.microsoft.com/office/drawing/2014/main" id="{130FB149-680B-4B7C-A4B6-CEEB53E3112B}"/>
                  </a:ext>
                </a:extLst>
              </p:cNvPr>
              <p:cNvGrpSpPr/>
              <p:nvPr/>
            </p:nvGrpSpPr>
            <p:grpSpPr>
              <a:xfrm rot="21406024">
                <a:off x="1410462" y="3613403"/>
                <a:ext cx="1067739" cy="997654"/>
                <a:chOff x="754596" y="824457"/>
                <a:chExt cx="2033389" cy="1899920"/>
              </a:xfrm>
            </p:grpSpPr>
            <p:pic>
              <p:nvPicPr>
                <p:cNvPr id="42" name="Picture 41" descr="A picture containing electronics, circuit&#10;&#10;Description automatically generated">
                  <a:extLst>
                    <a:ext uri="{FF2B5EF4-FFF2-40B4-BE49-F238E27FC236}">
                      <a16:creationId xmlns:a16="http://schemas.microsoft.com/office/drawing/2014/main" id="{C2844774-3E06-49BB-B1F2-DD75429848A3}"/>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1094" b="59180" l="2961" r="52392">
                              <a14:foregroundMark x1="18679" y1="25391" x2="19590" y2="24414"/>
                              <a14:foregroundMark x1="19818" y1="23438" x2="21868" y2="23633"/>
                              <a14:foregroundMark x1="22551" y1="24219" x2="19362" y2="23633"/>
                              <a14:foregroundMark x1="14351" y1="29688" x2="10478" y2="38867"/>
                              <a14:foregroundMark x1="10478" y1="38867" x2="6834" y2="41797"/>
                              <a14:foregroundMark x1="12301" y1="35742" x2="5923" y2="43945"/>
                              <a14:foregroundMark x1="5923" y1="43945" x2="5923" y2="43945"/>
                              <a14:foregroundMark x1="7289" y1="44922" x2="22779" y2="48633"/>
                              <a14:foregroundMark x1="22779" y1="48633" x2="29613" y2="52344"/>
                              <a14:foregroundMark x1="28702" y1="51758" x2="31891" y2="53906"/>
                              <a14:foregroundMark x1="25968" y1="50781" x2="32118" y2="53516"/>
                              <a14:foregroundMark x1="6606" y1="45508" x2="39636" y2="57031"/>
                              <a14:foregroundMark x1="38497" y1="58398" x2="15718" y2="51172"/>
                              <a14:foregroundMark x1="48469" y1="34700" x2="47472" y2="37264"/>
                              <a14:foregroundMark x1="49203" y1="35547" x2="49489" y2="35126"/>
                              <a14:foregroundMark x1="43335" y1="46680" x2="40091" y2="51953"/>
                              <a14:foregroundMark x1="43456" y1="46484" x2="43335" y2="46680"/>
                              <a14:foregroundMark x1="44478" y1="44822" x2="43816" y2="45898"/>
                              <a14:foregroundMark x1="50248" y1="35443" x2="49078" y2="37345"/>
                              <a14:foregroundMark x1="45227" y1="45898" x2="45818" y2="45201"/>
                              <a14:foregroundMark x1="44564" y1="46680" x2="44730" y2="46484"/>
                              <a14:foregroundMark x1="40091" y1="51953" x2="44564" y2="46680"/>
                              <a14:foregroundMark x1="45228" y1="46680" x2="41686" y2="52148"/>
                              <a14:foregroundMark x1="45355" y1="46484" x2="45228" y2="46680"/>
                              <a14:foregroundMark x1="46129" y1="45290" x2="45735" y2="45898"/>
                              <a14:foregroundMark x1="43949" y1="46680" x2="44030" y2="46484"/>
                              <a14:foregroundMark x1="41686" y1="52148" x2="43949" y2="46680"/>
                              <a14:foregroundMark x1="42597" y1="51563" x2="37130" y2="57422"/>
                              <a14:foregroundMark x1="50110" y1="37397" x2="51022" y2="35766"/>
                              <a14:foregroundMark x1="45359" y1="45898" x2="45758" y2="45184"/>
                              <a14:foregroundMark x1="44921" y1="46680" x2="45031" y2="46484"/>
                              <a14:foregroundMark x1="40774" y1="54102" x2="44921" y2="46680"/>
                              <a14:foregroundMark x1="49495" y1="32242" x2="25285" y2="25195"/>
                              <a14:foregroundMark x1="25285" y1="25195" x2="48519" y2="31055"/>
                              <a14:foregroundMark x1="48519" y1="31055" x2="25968" y2="24023"/>
                              <a14:foregroundMark x1="25968" y1="24023" x2="37813" y2="28125"/>
                              <a14:foregroundMark x1="37813" y1="28125" x2="41913" y2="30859"/>
                              <a14:foregroundMark x1="48747" y1="31445" x2="49595" y2="32081"/>
                              <a14:foregroundMark x1="25740" y1="24414" x2="18907" y2="21484"/>
                              <a14:foregroundMark x1="18223" y1="22656" x2="14123" y2="27930"/>
                              <a14:foregroundMark x1="17312" y1="24219" x2="12301" y2="33203"/>
                              <a14:foregroundMark x1="12301" y1="33203" x2="11617" y2="33984"/>
                              <a14:foregroundMark x1="12301" y1="31836" x2="9112" y2="37500"/>
                              <a14:foregroundMark x1="12756" y1="32813" x2="6606" y2="41406"/>
                              <a14:foregroundMark x1="6606" y1="41406" x2="12073" y2="35742"/>
                              <a14:foregroundMark x1="8200" y1="39648" x2="5239" y2="44336"/>
                              <a14:foregroundMark x1="5923" y1="45313" x2="4328" y2="45313"/>
                              <a14:foregroundMark x1="7062" y1="46094" x2="4328" y2="44727"/>
                              <a14:foregroundMark x1="15262" y1="51367" x2="3189" y2="45313"/>
                              <a14:foregroundMark x1="45465" y1="46680" x2="45558" y2="46484"/>
                              <a14:foregroundMark x1="40091" y1="58008" x2="45465" y2="46680"/>
                              <a14:foregroundMark x1="38952" y1="59180" x2="39863" y2="59180"/>
                              <a14:foregroundMark x1="45695" y1="46680" x2="45786" y2="46484"/>
                              <a14:foregroundMark x1="40774" y1="57227" x2="45695" y2="46680"/>
                              <a14:foregroundMark x1="50797" y1="35156" x2="51481" y2="33789"/>
                              <a14:foregroundMark x1="51253" y1="32617" x2="48747" y2="31250"/>
                              <a14:foregroundMark x1="49886" y1="36914" x2="48947" y2="38477"/>
                              <a14:foregroundMark x1="49203" y1="46680" x2="49301" y2="46484"/>
                              <a14:foregroundMark x1="45103" y1="43555" x2="45103" y2="43555"/>
                              <a14:foregroundMark x1="46469" y1="41797" x2="46469" y2="41797"/>
                              <a14:foregroundMark x1="46697" y1="42969" x2="46697" y2="42969"/>
                              <a14:foregroundMark x1="46241" y1="43750" x2="46241" y2="43750"/>
                              <a14:foregroundMark x1="47608" y1="40820" x2="47608" y2="40820"/>
                              <a14:foregroundMark x1="47836" y1="40234" x2="47836" y2="40234"/>
                              <a14:foregroundMark x1="49431" y1="39453" x2="49431" y2="39453"/>
                              <a14:foregroundMark x1="48747" y1="41016" x2="48747" y2="41016"/>
                              <a14:foregroundMark x1="47153" y1="42578" x2="47153" y2="42578"/>
                              <a14:foregroundMark x1="46925" y1="43945" x2="46925" y2="43945"/>
                              <a14:foregroundMark x1="47608" y1="42578" x2="47608" y2="42578"/>
                              <a14:foregroundMark x1="47608" y1="43359" x2="47608" y2="43359"/>
                              <a14:foregroundMark x1="46469" y1="45508" x2="46469" y2="45508"/>
                              <a14:foregroundMark x1="49658" y1="38867" x2="49658" y2="38867"/>
                              <a14:foregroundMark x1="50342" y1="38086" x2="50342" y2="38086"/>
                              <a14:backgroundMark x1="52119" y1="37825" x2="52164" y2="37500"/>
                              <a14:backgroundMark x1="50797" y1="47461" x2="51077" y2="45424"/>
                              <a14:backgroundMark x1="52164" y1="37500" x2="52141" y2="37834"/>
                              <a14:backgroundMark x1="55353" y1="33398" x2="53403" y2="36558"/>
                              <a14:backgroundMark x1="49970" y1="45508" x2="49658" y2="46289"/>
                              <a14:backgroundMark x1="50595" y1="43945" x2="49970" y2="45508"/>
                              <a14:backgroundMark x1="50673" y1="43750" x2="50595" y2="43945"/>
                              <a14:backgroundMark x1="50751" y1="43555" x2="50673" y2="43750"/>
                              <a14:backgroundMark x1="50829" y1="43359" x2="50751" y2="43555"/>
                              <a14:backgroundMark x1="50985" y1="42969" x2="50829" y2="43359"/>
                              <a14:backgroundMark x1="51141" y1="42578" x2="50985" y2="42969"/>
                              <a14:backgroundMark x1="51454" y1="41797" x2="51141" y2="42578"/>
                              <a14:backgroundMark x1="51767" y1="41016" x2="51454" y2="41797"/>
                              <a14:backgroundMark x1="51845" y1="40820" x2="51767" y2="41016"/>
                              <a14:backgroundMark x1="52079" y1="40234" x2="51845" y2="40820"/>
                              <a14:backgroundMark x1="52392" y1="39453" x2="52079" y2="40234"/>
                              <a14:backgroundMark x1="49886" y1="46484" x2="49886" y2="46484"/>
                              <a14:backgroundMark x1="49203" y1="46680" x2="49203" y2="46680"/>
                              <a14:backgroundMark x1="49203" y1="45898" x2="49203" y2="46484"/>
                            </a14:backgroundRemoval>
                          </a14:imgEffect>
                        </a14:imgLayer>
                      </a14:imgProps>
                    </a:ext>
                    <a:ext uri="{28A0092B-C50C-407E-A947-70E740481C1C}">
                      <a14:useLocalDpi xmlns:a14="http://schemas.microsoft.com/office/drawing/2010/main" val="0"/>
                    </a:ext>
                  </a:extLst>
                </a:blip>
                <a:srcRect l="4564" t="20758" r="48251" b="40283"/>
                <a:stretch/>
              </p:blipFill>
              <p:spPr>
                <a:xfrm>
                  <a:off x="754596" y="824457"/>
                  <a:ext cx="1973042" cy="1899920"/>
                </a:xfrm>
                <a:prstGeom prst="rect">
                  <a:avLst/>
                </a:prstGeom>
              </p:spPr>
            </p:pic>
            <p:sp>
              <p:nvSpPr>
                <p:cNvPr id="43" name="Rectangle 42">
                  <a:extLst>
                    <a:ext uri="{FF2B5EF4-FFF2-40B4-BE49-F238E27FC236}">
                      <a16:creationId xmlns:a16="http://schemas.microsoft.com/office/drawing/2014/main" id="{C22D748B-B8B6-46B0-A7B6-5AC2622E9ACC}"/>
                    </a:ext>
                  </a:extLst>
                </p:cNvPr>
                <p:cNvSpPr/>
                <p:nvPr/>
              </p:nvSpPr>
              <p:spPr>
                <a:xfrm>
                  <a:off x="2652585" y="1801533"/>
                  <a:ext cx="135400" cy="425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pic>
            <p:nvPicPr>
              <p:cNvPr id="40" name="Picture 39">
                <a:extLst>
                  <a:ext uri="{FF2B5EF4-FFF2-40B4-BE49-F238E27FC236}">
                    <a16:creationId xmlns:a16="http://schemas.microsoft.com/office/drawing/2014/main" id="{630CF24E-4FC5-4A17-9EED-7F74DE6B891A}"/>
                  </a:ext>
                </a:extLst>
              </p:cNvPr>
              <p:cNvPicPr>
                <a:picLocks noChangeAspect="1"/>
              </p:cNvPicPr>
              <p:nvPr/>
            </p:nvPicPr>
            <p:blipFill rotWithShape="1">
              <a:blip r:embed="rId4"/>
              <a:srcRect l="13305" t="17589" r="12055" b="13726"/>
              <a:stretch/>
            </p:blipFill>
            <p:spPr>
              <a:xfrm>
                <a:off x="2629769" y="3747668"/>
                <a:ext cx="868066" cy="530129"/>
              </a:xfrm>
              <a:prstGeom prst="rect">
                <a:avLst/>
              </a:prstGeom>
            </p:spPr>
          </p:pic>
          <p:pic>
            <p:nvPicPr>
              <p:cNvPr id="41" name="Picture 40" descr="A close up of a computer keyboard&#10;&#10;Description automatically generated">
                <a:extLst>
                  <a:ext uri="{FF2B5EF4-FFF2-40B4-BE49-F238E27FC236}">
                    <a16:creationId xmlns:a16="http://schemas.microsoft.com/office/drawing/2014/main" id="{6FB4AB80-928E-408F-8F81-511BE70FC57A}"/>
                  </a:ext>
                </a:extLst>
              </p:cNvPr>
              <p:cNvPicPr>
                <a:picLocks noChangeAspect="1"/>
              </p:cNvPicPr>
              <p:nvPr/>
            </p:nvPicPr>
            <p:blipFill rotWithShape="1">
              <a:blip r:embed="rId5">
                <a:extLst>
                  <a:ext uri="{28A0092B-C50C-407E-A947-70E740481C1C}">
                    <a14:useLocalDpi xmlns:a14="http://schemas.microsoft.com/office/drawing/2010/main" val="0"/>
                  </a:ext>
                </a:extLst>
              </a:blip>
              <a:srcRect l="1112" t="19407" b="20889"/>
              <a:stretch/>
            </p:blipFill>
            <p:spPr>
              <a:xfrm>
                <a:off x="2220916" y="4327829"/>
                <a:ext cx="720036" cy="326039"/>
              </a:xfrm>
              <a:prstGeom prst="rect">
                <a:avLst/>
              </a:prstGeom>
            </p:spPr>
          </p:pic>
        </p:grpSp>
      </p:grpSp>
      <p:grpSp>
        <p:nvGrpSpPr>
          <p:cNvPr id="50" name="Group 49">
            <a:extLst>
              <a:ext uri="{FF2B5EF4-FFF2-40B4-BE49-F238E27FC236}">
                <a16:creationId xmlns:a16="http://schemas.microsoft.com/office/drawing/2014/main" id="{6BB7F46D-FDD6-4D18-90C2-7EE434B4ADBE}"/>
              </a:ext>
            </a:extLst>
          </p:cNvPr>
          <p:cNvGrpSpPr/>
          <p:nvPr/>
        </p:nvGrpSpPr>
        <p:grpSpPr>
          <a:xfrm>
            <a:off x="7237662" y="3235852"/>
            <a:ext cx="2153674" cy="1449791"/>
            <a:chOff x="6575560" y="3204077"/>
            <a:chExt cx="2153674" cy="1449791"/>
          </a:xfrm>
        </p:grpSpPr>
        <p:sp>
          <p:nvSpPr>
            <p:cNvPr id="21" name="Rectangle 20">
              <a:extLst>
                <a:ext uri="{FF2B5EF4-FFF2-40B4-BE49-F238E27FC236}">
                  <a16:creationId xmlns:a16="http://schemas.microsoft.com/office/drawing/2014/main" id="{5FD991B2-0561-447B-8CD5-E6C635C9C98A}"/>
                </a:ext>
              </a:extLst>
            </p:cNvPr>
            <p:cNvSpPr/>
            <p:nvPr/>
          </p:nvSpPr>
          <p:spPr>
            <a:xfrm>
              <a:off x="6575560" y="3204077"/>
              <a:ext cx="2153674" cy="4453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MacOS</a:t>
              </a:r>
            </a:p>
          </p:txBody>
        </p:sp>
        <p:grpSp>
          <p:nvGrpSpPr>
            <p:cNvPr id="44" name="Group 43">
              <a:extLst>
                <a:ext uri="{FF2B5EF4-FFF2-40B4-BE49-F238E27FC236}">
                  <a16:creationId xmlns:a16="http://schemas.microsoft.com/office/drawing/2014/main" id="{E28710DE-1A7C-44F8-BCCB-97D57D1641C6}"/>
                </a:ext>
              </a:extLst>
            </p:cNvPr>
            <p:cNvGrpSpPr/>
            <p:nvPr/>
          </p:nvGrpSpPr>
          <p:grpSpPr>
            <a:xfrm>
              <a:off x="6608711" y="3613403"/>
              <a:ext cx="2087373" cy="1040465"/>
              <a:chOff x="1410462" y="3613403"/>
              <a:chExt cx="2087373" cy="1040465"/>
            </a:xfrm>
          </p:grpSpPr>
          <p:grpSp>
            <p:nvGrpSpPr>
              <p:cNvPr id="45" name="Group 44">
                <a:extLst>
                  <a:ext uri="{FF2B5EF4-FFF2-40B4-BE49-F238E27FC236}">
                    <a16:creationId xmlns:a16="http://schemas.microsoft.com/office/drawing/2014/main" id="{6031D213-4834-464F-8B29-EDD4C53A9D83}"/>
                  </a:ext>
                </a:extLst>
              </p:cNvPr>
              <p:cNvGrpSpPr/>
              <p:nvPr/>
            </p:nvGrpSpPr>
            <p:grpSpPr>
              <a:xfrm rot="21406024">
                <a:off x="1410462" y="3613403"/>
                <a:ext cx="1067739" cy="997654"/>
                <a:chOff x="754596" y="824457"/>
                <a:chExt cx="2033389" cy="1899920"/>
              </a:xfrm>
            </p:grpSpPr>
            <p:pic>
              <p:nvPicPr>
                <p:cNvPr id="48" name="Picture 47" descr="A picture containing electronics, circuit&#10;&#10;Description automatically generated">
                  <a:extLst>
                    <a:ext uri="{FF2B5EF4-FFF2-40B4-BE49-F238E27FC236}">
                      <a16:creationId xmlns:a16="http://schemas.microsoft.com/office/drawing/2014/main" id="{7E513BF7-1433-4508-9CDF-F968019AC228}"/>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1094" b="59180" l="2961" r="52392">
                              <a14:foregroundMark x1="18679" y1="25391" x2="19590" y2="24414"/>
                              <a14:foregroundMark x1="19818" y1="23438" x2="21868" y2="23633"/>
                              <a14:foregroundMark x1="22551" y1="24219" x2="19362" y2="23633"/>
                              <a14:foregroundMark x1="14351" y1="29688" x2="10478" y2="38867"/>
                              <a14:foregroundMark x1="10478" y1="38867" x2="6834" y2="41797"/>
                              <a14:foregroundMark x1="12301" y1="35742" x2="5923" y2="43945"/>
                              <a14:foregroundMark x1="5923" y1="43945" x2="5923" y2="43945"/>
                              <a14:foregroundMark x1="7289" y1="44922" x2="22779" y2="48633"/>
                              <a14:foregroundMark x1="22779" y1="48633" x2="29613" y2="52344"/>
                              <a14:foregroundMark x1="28702" y1="51758" x2="31891" y2="53906"/>
                              <a14:foregroundMark x1="25968" y1="50781" x2="32118" y2="53516"/>
                              <a14:foregroundMark x1="6606" y1="45508" x2="39636" y2="57031"/>
                              <a14:foregroundMark x1="38497" y1="58398" x2="15718" y2="51172"/>
                              <a14:foregroundMark x1="48469" y1="34700" x2="47472" y2="37264"/>
                              <a14:foregroundMark x1="49203" y1="35547" x2="49489" y2="35126"/>
                              <a14:foregroundMark x1="43335" y1="46680" x2="40091" y2="51953"/>
                              <a14:foregroundMark x1="43456" y1="46484" x2="43335" y2="46680"/>
                              <a14:foregroundMark x1="44478" y1="44822" x2="43816" y2="45898"/>
                              <a14:foregroundMark x1="50248" y1="35443" x2="49078" y2="37345"/>
                              <a14:foregroundMark x1="45227" y1="45898" x2="45818" y2="45201"/>
                              <a14:foregroundMark x1="44564" y1="46680" x2="44730" y2="46484"/>
                              <a14:foregroundMark x1="40091" y1="51953" x2="44564" y2="46680"/>
                              <a14:foregroundMark x1="45228" y1="46680" x2="41686" y2="52148"/>
                              <a14:foregroundMark x1="45355" y1="46484" x2="45228" y2="46680"/>
                              <a14:foregroundMark x1="46129" y1="45290" x2="45735" y2="45898"/>
                              <a14:foregroundMark x1="43949" y1="46680" x2="44030" y2="46484"/>
                              <a14:foregroundMark x1="41686" y1="52148" x2="43949" y2="46680"/>
                              <a14:foregroundMark x1="42597" y1="51563" x2="37130" y2="57422"/>
                              <a14:foregroundMark x1="50110" y1="37397" x2="51022" y2="35766"/>
                              <a14:foregroundMark x1="45359" y1="45898" x2="45758" y2="45184"/>
                              <a14:foregroundMark x1="44921" y1="46680" x2="45031" y2="46484"/>
                              <a14:foregroundMark x1="40774" y1="54102" x2="44921" y2="46680"/>
                              <a14:foregroundMark x1="49495" y1="32242" x2="25285" y2="25195"/>
                              <a14:foregroundMark x1="25285" y1="25195" x2="48519" y2="31055"/>
                              <a14:foregroundMark x1="48519" y1="31055" x2="25968" y2="24023"/>
                              <a14:foregroundMark x1="25968" y1="24023" x2="37813" y2="28125"/>
                              <a14:foregroundMark x1="37813" y1="28125" x2="41913" y2="30859"/>
                              <a14:foregroundMark x1="48747" y1="31445" x2="49595" y2="32081"/>
                              <a14:foregroundMark x1="25740" y1="24414" x2="18907" y2="21484"/>
                              <a14:foregroundMark x1="18223" y1="22656" x2="14123" y2="27930"/>
                              <a14:foregroundMark x1="17312" y1="24219" x2="12301" y2="33203"/>
                              <a14:foregroundMark x1="12301" y1="33203" x2="11617" y2="33984"/>
                              <a14:foregroundMark x1="12301" y1="31836" x2="9112" y2="37500"/>
                              <a14:foregroundMark x1="12756" y1="32813" x2="6606" y2="41406"/>
                              <a14:foregroundMark x1="6606" y1="41406" x2="12073" y2="35742"/>
                              <a14:foregroundMark x1="8200" y1="39648" x2="5239" y2="44336"/>
                              <a14:foregroundMark x1="5923" y1="45313" x2="4328" y2="45313"/>
                              <a14:foregroundMark x1="7062" y1="46094" x2="4328" y2="44727"/>
                              <a14:foregroundMark x1="15262" y1="51367" x2="3189" y2="45313"/>
                              <a14:foregroundMark x1="45465" y1="46680" x2="45558" y2="46484"/>
                              <a14:foregroundMark x1="40091" y1="58008" x2="45465" y2="46680"/>
                              <a14:foregroundMark x1="38952" y1="59180" x2="39863" y2="59180"/>
                              <a14:foregroundMark x1="45695" y1="46680" x2="45786" y2="46484"/>
                              <a14:foregroundMark x1="40774" y1="57227" x2="45695" y2="46680"/>
                              <a14:foregroundMark x1="50797" y1="35156" x2="51481" y2="33789"/>
                              <a14:foregroundMark x1="51253" y1="32617" x2="48747" y2="31250"/>
                              <a14:foregroundMark x1="49886" y1="36914" x2="48947" y2="38477"/>
                              <a14:foregroundMark x1="49203" y1="46680" x2="49301" y2="46484"/>
                              <a14:foregroundMark x1="45103" y1="43555" x2="45103" y2="43555"/>
                              <a14:foregroundMark x1="46469" y1="41797" x2="46469" y2="41797"/>
                              <a14:foregroundMark x1="46697" y1="42969" x2="46697" y2="42969"/>
                              <a14:foregroundMark x1="46241" y1="43750" x2="46241" y2="43750"/>
                              <a14:foregroundMark x1="47608" y1="40820" x2="47608" y2="40820"/>
                              <a14:foregroundMark x1="47836" y1="40234" x2="47836" y2="40234"/>
                              <a14:foregroundMark x1="49431" y1="39453" x2="49431" y2="39453"/>
                              <a14:foregroundMark x1="48747" y1="41016" x2="48747" y2="41016"/>
                              <a14:foregroundMark x1="47153" y1="42578" x2="47153" y2="42578"/>
                              <a14:foregroundMark x1="46925" y1="43945" x2="46925" y2="43945"/>
                              <a14:foregroundMark x1="47608" y1="42578" x2="47608" y2="42578"/>
                              <a14:foregroundMark x1="47608" y1="43359" x2="47608" y2="43359"/>
                              <a14:foregroundMark x1="46469" y1="45508" x2="46469" y2="45508"/>
                              <a14:foregroundMark x1="49658" y1="38867" x2="49658" y2="38867"/>
                              <a14:foregroundMark x1="50342" y1="38086" x2="50342" y2="38086"/>
                              <a14:backgroundMark x1="52119" y1="37825" x2="52164" y2="37500"/>
                              <a14:backgroundMark x1="50797" y1="47461" x2="51077" y2="45424"/>
                              <a14:backgroundMark x1="52164" y1="37500" x2="52141" y2="37834"/>
                              <a14:backgroundMark x1="55353" y1="33398" x2="53403" y2="36558"/>
                              <a14:backgroundMark x1="49970" y1="45508" x2="49658" y2="46289"/>
                              <a14:backgroundMark x1="50595" y1="43945" x2="49970" y2="45508"/>
                              <a14:backgroundMark x1="50673" y1="43750" x2="50595" y2="43945"/>
                              <a14:backgroundMark x1="50751" y1="43555" x2="50673" y2="43750"/>
                              <a14:backgroundMark x1="50829" y1="43359" x2="50751" y2="43555"/>
                              <a14:backgroundMark x1="50985" y1="42969" x2="50829" y2="43359"/>
                              <a14:backgroundMark x1="51141" y1="42578" x2="50985" y2="42969"/>
                              <a14:backgroundMark x1="51454" y1="41797" x2="51141" y2="42578"/>
                              <a14:backgroundMark x1="51767" y1="41016" x2="51454" y2="41797"/>
                              <a14:backgroundMark x1="51845" y1="40820" x2="51767" y2="41016"/>
                              <a14:backgroundMark x1="52079" y1="40234" x2="51845" y2="40820"/>
                              <a14:backgroundMark x1="52392" y1="39453" x2="52079" y2="40234"/>
                              <a14:backgroundMark x1="49886" y1="46484" x2="49886" y2="46484"/>
                              <a14:backgroundMark x1="49203" y1="46680" x2="49203" y2="46680"/>
                              <a14:backgroundMark x1="49203" y1="45898" x2="49203" y2="46484"/>
                            </a14:backgroundRemoval>
                          </a14:imgEffect>
                        </a14:imgLayer>
                      </a14:imgProps>
                    </a:ext>
                    <a:ext uri="{28A0092B-C50C-407E-A947-70E740481C1C}">
                      <a14:useLocalDpi xmlns:a14="http://schemas.microsoft.com/office/drawing/2010/main" val="0"/>
                    </a:ext>
                  </a:extLst>
                </a:blip>
                <a:srcRect l="4564" t="20758" r="48251" b="40283"/>
                <a:stretch/>
              </p:blipFill>
              <p:spPr>
                <a:xfrm>
                  <a:off x="754596" y="824457"/>
                  <a:ext cx="1973042" cy="1899920"/>
                </a:xfrm>
                <a:prstGeom prst="rect">
                  <a:avLst/>
                </a:prstGeom>
              </p:spPr>
            </p:pic>
            <p:sp>
              <p:nvSpPr>
                <p:cNvPr id="49" name="Rectangle 48">
                  <a:extLst>
                    <a:ext uri="{FF2B5EF4-FFF2-40B4-BE49-F238E27FC236}">
                      <a16:creationId xmlns:a16="http://schemas.microsoft.com/office/drawing/2014/main" id="{5A747E33-0009-42D4-A484-ECB4103BA194}"/>
                    </a:ext>
                  </a:extLst>
                </p:cNvPr>
                <p:cNvSpPr/>
                <p:nvPr/>
              </p:nvSpPr>
              <p:spPr>
                <a:xfrm>
                  <a:off x="2652585" y="1801533"/>
                  <a:ext cx="135400" cy="425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pic>
            <p:nvPicPr>
              <p:cNvPr id="46" name="Picture 45">
                <a:extLst>
                  <a:ext uri="{FF2B5EF4-FFF2-40B4-BE49-F238E27FC236}">
                    <a16:creationId xmlns:a16="http://schemas.microsoft.com/office/drawing/2014/main" id="{04E6FCB2-FF59-40E7-BB70-2B6492489AA4}"/>
                  </a:ext>
                </a:extLst>
              </p:cNvPr>
              <p:cNvPicPr>
                <a:picLocks noChangeAspect="1"/>
              </p:cNvPicPr>
              <p:nvPr/>
            </p:nvPicPr>
            <p:blipFill rotWithShape="1">
              <a:blip r:embed="rId4"/>
              <a:srcRect l="13305" t="17589" r="12055" b="13726"/>
              <a:stretch/>
            </p:blipFill>
            <p:spPr>
              <a:xfrm>
                <a:off x="2629769" y="3747668"/>
                <a:ext cx="868066" cy="530129"/>
              </a:xfrm>
              <a:prstGeom prst="rect">
                <a:avLst/>
              </a:prstGeom>
            </p:spPr>
          </p:pic>
          <p:pic>
            <p:nvPicPr>
              <p:cNvPr id="47" name="Picture 46" descr="A close up of a computer keyboard&#10;&#10;Description automatically generated">
                <a:extLst>
                  <a:ext uri="{FF2B5EF4-FFF2-40B4-BE49-F238E27FC236}">
                    <a16:creationId xmlns:a16="http://schemas.microsoft.com/office/drawing/2014/main" id="{A3668F9D-FA65-4F4A-B333-E12BE2D93B33}"/>
                  </a:ext>
                </a:extLst>
              </p:cNvPr>
              <p:cNvPicPr>
                <a:picLocks noChangeAspect="1"/>
              </p:cNvPicPr>
              <p:nvPr/>
            </p:nvPicPr>
            <p:blipFill rotWithShape="1">
              <a:blip r:embed="rId5">
                <a:extLst>
                  <a:ext uri="{28A0092B-C50C-407E-A947-70E740481C1C}">
                    <a14:useLocalDpi xmlns:a14="http://schemas.microsoft.com/office/drawing/2010/main" val="0"/>
                  </a:ext>
                </a:extLst>
              </a:blip>
              <a:srcRect l="1112" t="19407" b="20889"/>
              <a:stretch/>
            </p:blipFill>
            <p:spPr>
              <a:xfrm>
                <a:off x="2220916" y="4327829"/>
                <a:ext cx="720036" cy="326039"/>
              </a:xfrm>
              <a:prstGeom prst="rect">
                <a:avLst/>
              </a:prstGeom>
            </p:spPr>
          </p:pic>
        </p:grpSp>
      </p:grpSp>
      <p:pic>
        <p:nvPicPr>
          <p:cNvPr id="54" name="Graphic 53" descr="Head with gears">
            <a:extLst>
              <a:ext uri="{FF2B5EF4-FFF2-40B4-BE49-F238E27FC236}">
                <a16:creationId xmlns:a16="http://schemas.microsoft.com/office/drawing/2014/main" id="{E93DD23A-A2C0-4654-8C2B-402735FC6E59}"/>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78367" y="1879484"/>
            <a:ext cx="914400" cy="914400"/>
          </a:xfrm>
          <a:prstGeom prst="rect">
            <a:avLst/>
          </a:prstGeom>
        </p:spPr>
      </p:pic>
      <p:sp>
        <p:nvSpPr>
          <p:cNvPr id="55" name="Speech Bubble: Oval 54">
            <a:extLst>
              <a:ext uri="{FF2B5EF4-FFF2-40B4-BE49-F238E27FC236}">
                <a16:creationId xmlns:a16="http://schemas.microsoft.com/office/drawing/2014/main" id="{AFE71930-CCB8-420D-AED1-4267484D1D39}"/>
              </a:ext>
            </a:extLst>
          </p:cNvPr>
          <p:cNvSpPr/>
          <p:nvPr/>
        </p:nvSpPr>
        <p:spPr>
          <a:xfrm>
            <a:off x="1612610" y="834851"/>
            <a:ext cx="1330345" cy="914400"/>
          </a:xfrm>
          <a:prstGeom prst="wedgeEllipseCallout">
            <a:avLst>
              <a:gd name="adj1" fmla="val -42250"/>
              <a:gd name="adj2" fmla="val 7205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Run Hello.exe</a:t>
            </a:r>
          </a:p>
        </p:txBody>
      </p:sp>
      <p:pic>
        <p:nvPicPr>
          <p:cNvPr id="56" name="Graphic 55" descr="Head with gears">
            <a:extLst>
              <a:ext uri="{FF2B5EF4-FFF2-40B4-BE49-F238E27FC236}">
                <a16:creationId xmlns:a16="http://schemas.microsoft.com/office/drawing/2014/main" id="{A2363761-EBB9-4572-83E1-FD2DAA7F4131}"/>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4003163" y="1879484"/>
            <a:ext cx="914400" cy="914400"/>
          </a:xfrm>
          <a:prstGeom prst="rect">
            <a:avLst/>
          </a:prstGeom>
        </p:spPr>
      </p:pic>
      <p:sp>
        <p:nvSpPr>
          <p:cNvPr id="57" name="Speech Bubble: Oval 56">
            <a:extLst>
              <a:ext uri="{FF2B5EF4-FFF2-40B4-BE49-F238E27FC236}">
                <a16:creationId xmlns:a16="http://schemas.microsoft.com/office/drawing/2014/main" id="{3BCC0238-7C06-4268-B655-4A92388308FD}"/>
              </a:ext>
            </a:extLst>
          </p:cNvPr>
          <p:cNvSpPr/>
          <p:nvPr/>
        </p:nvSpPr>
        <p:spPr>
          <a:xfrm>
            <a:off x="4592125" y="834851"/>
            <a:ext cx="1477027" cy="914400"/>
          </a:xfrm>
          <a:prstGeom prst="wedgeEllipseCallout">
            <a:avLst>
              <a:gd name="adj1" fmla="val -29493"/>
              <a:gd name="adj2" fmla="val 845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Run Hello.exe</a:t>
            </a:r>
          </a:p>
        </p:txBody>
      </p:sp>
      <p:pic>
        <p:nvPicPr>
          <p:cNvPr id="58" name="Graphic 57" descr="Head with gears">
            <a:extLst>
              <a:ext uri="{FF2B5EF4-FFF2-40B4-BE49-F238E27FC236}">
                <a16:creationId xmlns:a16="http://schemas.microsoft.com/office/drawing/2014/main" id="{FA21CABA-7D47-4D8C-B8A9-725BD5E2EE8C}"/>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166867" y="1879484"/>
            <a:ext cx="914400" cy="914400"/>
          </a:xfrm>
          <a:prstGeom prst="rect">
            <a:avLst/>
          </a:prstGeom>
        </p:spPr>
      </p:pic>
      <p:sp>
        <p:nvSpPr>
          <p:cNvPr id="60" name="Speech Bubble: Oval 59">
            <a:extLst>
              <a:ext uri="{FF2B5EF4-FFF2-40B4-BE49-F238E27FC236}">
                <a16:creationId xmlns:a16="http://schemas.microsoft.com/office/drawing/2014/main" id="{70FC7079-F7E1-4E84-8E48-86ED85C32B2D}"/>
              </a:ext>
            </a:extLst>
          </p:cNvPr>
          <p:cNvSpPr/>
          <p:nvPr/>
        </p:nvSpPr>
        <p:spPr>
          <a:xfrm>
            <a:off x="1667132" y="2033427"/>
            <a:ext cx="1330345" cy="914400"/>
          </a:xfrm>
          <a:prstGeom prst="wedgeEllipseCallout">
            <a:avLst>
              <a:gd name="adj1" fmla="val -42250"/>
              <a:gd name="adj2" fmla="val 7205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I don’t recognize that!</a:t>
            </a:r>
          </a:p>
        </p:txBody>
      </p:sp>
      <p:sp>
        <p:nvSpPr>
          <p:cNvPr id="61" name="Speech Bubble: Oval 60">
            <a:extLst>
              <a:ext uri="{FF2B5EF4-FFF2-40B4-BE49-F238E27FC236}">
                <a16:creationId xmlns:a16="http://schemas.microsoft.com/office/drawing/2014/main" id="{B899C781-DE5D-47C1-99DF-783755E2DD60}"/>
              </a:ext>
            </a:extLst>
          </p:cNvPr>
          <p:cNvSpPr/>
          <p:nvPr/>
        </p:nvSpPr>
        <p:spPr>
          <a:xfrm>
            <a:off x="5491664" y="2033427"/>
            <a:ext cx="1330345" cy="914400"/>
          </a:xfrm>
          <a:prstGeom prst="wedgeEllipseCallout">
            <a:avLst>
              <a:gd name="adj1" fmla="val -42250"/>
              <a:gd name="adj2" fmla="val 7205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Let’s go!</a:t>
            </a:r>
          </a:p>
        </p:txBody>
      </p:sp>
      <p:sp>
        <p:nvSpPr>
          <p:cNvPr id="62" name="Speech Bubble: Oval 61">
            <a:extLst>
              <a:ext uri="{FF2B5EF4-FFF2-40B4-BE49-F238E27FC236}">
                <a16:creationId xmlns:a16="http://schemas.microsoft.com/office/drawing/2014/main" id="{3CEB955F-DCDB-48D6-AAD9-3878F8679CAE}"/>
              </a:ext>
            </a:extLst>
          </p:cNvPr>
          <p:cNvSpPr/>
          <p:nvPr/>
        </p:nvSpPr>
        <p:spPr>
          <a:xfrm>
            <a:off x="8693013" y="2033427"/>
            <a:ext cx="1330345" cy="914400"/>
          </a:xfrm>
          <a:prstGeom prst="wedgeEllipseCallout">
            <a:avLst>
              <a:gd name="adj1" fmla="val -42250"/>
              <a:gd name="adj2" fmla="val 7205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What is that inferior format?</a:t>
            </a:r>
          </a:p>
        </p:txBody>
      </p:sp>
      <p:sp>
        <p:nvSpPr>
          <p:cNvPr id="63" name="Speech Bubble: Oval 62">
            <a:extLst>
              <a:ext uri="{FF2B5EF4-FFF2-40B4-BE49-F238E27FC236}">
                <a16:creationId xmlns:a16="http://schemas.microsoft.com/office/drawing/2014/main" id="{AC4B5818-2546-48A1-921D-8EA4C331180E}"/>
              </a:ext>
            </a:extLst>
          </p:cNvPr>
          <p:cNvSpPr/>
          <p:nvPr/>
        </p:nvSpPr>
        <p:spPr>
          <a:xfrm>
            <a:off x="7751606" y="834851"/>
            <a:ext cx="1477027" cy="914400"/>
          </a:xfrm>
          <a:prstGeom prst="wedgeEllipseCallout">
            <a:avLst>
              <a:gd name="adj1" fmla="val -29493"/>
              <a:gd name="adj2" fmla="val 845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Run Hello.exe</a:t>
            </a:r>
          </a:p>
        </p:txBody>
      </p:sp>
    </p:spTree>
    <p:extLst>
      <p:ext uri="{BB962C8B-B14F-4D97-AF65-F5344CB8AC3E}">
        <p14:creationId xmlns:p14="http://schemas.microsoft.com/office/powerpoint/2010/main" val="1659672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DC5CC-5FCA-4A10-9D03-E8B50A0ABAF8}"/>
              </a:ext>
            </a:extLst>
          </p:cNvPr>
          <p:cNvSpPr>
            <a:spLocks noGrp="1"/>
          </p:cNvSpPr>
          <p:nvPr>
            <p:ph type="title"/>
          </p:nvPr>
        </p:nvSpPr>
        <p:spPr/>
        <p:txBody>
          <a:bodyPr/>
          <a:lstStyle/>
          <a:p>
            <a:r>
              <a:rPr lang="en-US" dirty="0"/>
              <a:t>Announcements</a:t>
            </a:r>
            <a:endParaRPr lang="en-GB" dirty="0"/>
          </a:p>
        </p:txBody>
      </p:sp>
      <p:sp>
        <p:nvSpPr>
          <p:cNvPr id="3" name="Footer Placeholder 2">
            <a:extLst>
              <a:ext uri="{FF2B5EF4-FFF2-40B4-BE49-F238E27FC236}">
                <a16:creationId xmlns:a16="http://schemas.microsoft.com/office/drawing/2014/main" id="{A4F10869-DC1B-4BE5-B5A3-946C68C3B3D5}"/>
              </a:ext>
            </a:extLst>
          </p:cNvPr>
          <p:cNvSpPr>
            <a:spLocks noGrp="1"/>
          </p:cNvSpPr>
          <p:nvPr>
            <p:ph type="ftr" sz="quarter" idx="11"/>
          </p:nvPr>
        </p:nvSpPr>
        <p:spPr/>
        <p:txBody>
          <a:bodyPr/>
          <a:lstStyle/>
          <a:p>
            <a:r>
              <a:rPr lang="en-GB"/>
              <a:t>CS 0007 – Summer 2020</a:t>
            </a:r>
            <a:endParaRPr lang="en-GB" dirty="0"/>
          </a:p>
        </p:txBody>
      </p:sp>
      <p:sp>
        <p:nvSpPr>
          <p:cNvPr id="4" name="Content Placeholder 3">
            <a:extLst>
              <a:ext uri="{FF2B5EF4-FFF2-40B4-BE49-F238E27FC236}">
                <a16:creationId xmlns:a16="http://schemas.microsoft.com/office/drawing/2014/main" id="{E9D67F9C-676C-4833-9A39-5B6C0E653852}"/>
              </a:ext>
            </a:extLst>
          </p:cNvPr>
          <p:cNvSpPr>
            <a:spLocks noGrp="1"/>
          </p:cNvSpPr>
          <p:nvPr>
            <p:ph idx="1"/>
          </p:nvPr>
        </p:nvSpPr>
        <p:spPr/>
        <p:txBody>
          <a:bodyPr/>
          <a:lstStyle/>
          <a:p>
            <a:r>
              <a:rPr lang="en-US" dirty="0"/>
              <a:t>Starting next class (?) We will be doing programming! :D</a:t>
            </a:r>
          </a:p>
          <a:p>
            <a:pPr lvl="1"/>
            <a:r>
              <a:rPr lang="en-GB" dirty="0"/>
              <a:t>If you want to write code along me, have your computers with you</a:t>
            </a:r>
          </a:p>
          <a:p>
            <a:pPr lvl="1"/>
            <a:r>
              <a:rPr lang="en-GB" dirty="0"/>
              <a:t>During recitation, you will make sure you have Java installed and working</a:t>
            </a:r>
          </a:p>
          <a:p>
            <a:r>
              <a:rPr lang="en-GB" dirty="0"/>
              <a:t>Let me know if you have issues</a:t>
            </a:r>
          </a:p>
          <a:p>
            <a:endParaRPr lang="en-GB" dirty="0"/>
          </a:p>
          <a:p>
            <a:r>
              <a:rPr lang="en-GB" dirty="0"/>
              <a:t>Recommended readings:</a:t>
            </a:r>
          </a:p>
          <a:p>
            <a:pPr lvl="1"/>
            <a:r>
              <a:rPr lang="en-GB" dirty="0"/>
              <a:t>Chapter 1.1-1.4 of the Java book</a:t>
            </a:r>
          </a:p>
          <a:p>
            <a:pPr lvl="1"/>
            <a:r>
              <a:rPr lang="en-GB" dirty="0"/>
              <a:t>Chapter 1  of </a:t>
            </a:r>
            <a:r>
              <a:rPr lang="en-GB" dirty="0">
                <a:hlinkClick r:id="rId2"/>
              </a:rPr>
              <a:t>https://www.cs.hmc.edu/~cs5grad/cs5book.pdf</a:t>
            </a:r>
            <a:endParaRPr lang="en-GB" dirty="0"/>
          </a:p>
          <a:p>
            <a:pPr lvl="2"/>
            <a:r>
              <a:rPr lang="en-GB" dirty="0"/>
              <a:t>This is a book about programming, they use Python, but the introduction is really interesting</a:t>
            </a:r>
          </a:p>
          <a:p>
            <a:pPr lvl="2"/>
            <a:r>
              <a:rPr lang="en-GB" dirty="0"/>
              <a:t>I even took a couple of their examples </a:t>
            </a:r>
            <a:r>
              <a:rPr lang="en-GB" dirty="0">
                <a:sym typeface="Wingdings" panose="05000000000000000000" pitchFamily="2" charset="2"/>
              </a:rPr>
              <a:t></a:t>
            </a:r>
            <a:endParaRPr lang="en-GB" dirty="0"/>
          </a:p>
        </p:txBody>
      </p:sp>
      <p:sp>
        <p:nvSpPr>
          <p:cNvPr id="5" name="Slide Number Placeholder 4">
            <a:extLst>
              <a:ext uri="{FF2B5EF4-FFF2-40B4-BE49-F238E27FC236}">
                <a16:creationId xmlns:a16="http://schemas.microsoft.com/office/drawing/2014/main" id="{D6C4F16C-AF6E-4ADB-9201-64626618F22C}"/>
              </a:ext>
            </a:extLst>
          </p:cNvPr>
          <p:cNvSpPr>
            <a:spLocks noGrp="1"/>
          </p:cNvSpPr>
          <p:nvPr>
            <p:ph type="sldNum" sz="quarter" idx="12"/>
          </p:nvPr>
        </p:nvSpPr>
        <p:spPr/>
        <p:txBody>
          <a:bodyPr/>
          <a:lstStyle/>
          <a:p>
            <a:fld id="{B4AAD609-F83C-4414-814B-B5A2DF99692C}" type="slidenum">
              <a:rPr lang="en-US" smtClean="0"/>
              <a:pPr/>
              <a:t>2</a:t>
            </a:fld>
            <a:endParaRPr lang="en-US" dirty="0"/>
          </a:p>
        </p:txBody>
      </p:sp>
    </p:spTree>
    <p:extLst>
      <p:ext uri="{BB962C8B-B14F-4D97-AF65-F5344CB8AC3E}">
        <p14:creationId xmlns:p14="http://schemas.microsoft.com/office/powerpoint/2010/main" val="312504135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B0CDC-FFE9-4C1D-B71B-BDD67B0ED6C1}"/>
              </a:ext>
            </a:extLst>
          </p:cNvPr>
          <p:cNvSpPr>
            <a:spLocks noGrp="1"/>
          </p:cNvSpPr>
          <p:nvPr>
            <p:ph type="title"/>
          </p:nvPr>
        </p:nvSpPr>
        <p:spPr/>
        <p:txBody>
          <a:bodyPr/>
          <a:lstStyle/>
          <a:p>
            <a:r>
              <a:rPr lang="en-GB" dirty="0"/>
              <a:t>Some languages are compiled</a:t>
            </a:r>
          </a:p>
        </p:txBody>
      </p:sp>
      <p:sp>
        <p:nvSpPr>
          <p:cNvPr id="3" name="Footer Placeholder 2">
            <a:extLst>
              <a:ext uri="{FF2B5EF4-FFF2-40B4-BE49-F238E27FC236}">
                <a16:creationId xmlns:a16="http://schemas.microsoft.com/office/drawing/2014/main" id="{51F1B9EA-972F-469A-BBCC-DAC7400020B0}"/>
              </a:ext>
            </a:extLst>
          </p:cNvPr>
          <p:cNvSpPr>
            <a:spLocks noGrp="1"/>
          </p:cNvSpPr>
          <p:nvPr>
            <p:ph type="ftr" sz="quarter" idx="11"/>
          </p:nvPr>
        </p:nvSpPr>
        <p:spPr/>
        <p:txBody>
          <a:bodyPr/>
          <a:lstStyle/>
          <a:p>
            <a:r>
              <a:rPr lang="en-GB"/>
              <a:t>CS 0007 – Summer 2020</a:t>
            </a:r>
            <a:endParaRPr lang="en-GB" dirty="0"/>
          </a:p>
        </p:txBody>
      </p:sp>
      <p:sp>
        <p:nvSpPr>
          <p:cNvPr id="5" name="Slide Number Placeholder 4">
            <a:extLst>
              <a:ext uri="{FF2B5EF4-FFF2-40B4-BE49-F238E27FC236}">
                <a16:creationId xmlns:a16="http://schemas.microsoft.com/office/drawing/2014/main" id="{1D283F4A-AC3E-4C15-BF0B-9EB54A1D68D4}"/>
              </a:ext>
            </a:extLst>
          </p:cNvPr>
          <p:cNvSpPr>
            <a:spLocks noGrp="1"/>
          </p:cNvSpPr>
          <p:nvPr>
            <p:ph type="sldNum" sz="quarter" idx="12"/>
          </p:nvPr>
        </p:nvSpPr>
        <p:spPr/>
        <p:txBody>
          <a:bodyPr/>
          <a:lstStyle/>
          <a:p>
            <a:fld id="{B4AAD609-F83C-4414-814B-B5A2DF99692C}" type="slidenum">
              <a:rPr lang="en-US" smtClean="0"/>
              <a:pPr/>
              <a:t>20</a:t>
            </a:fld>
            <a:endParaRPr lang="en-US" dirty="0"/>
          </a:p>
        </p:txBody>
      </p:sp>
      <p:sp>
        <p:nvSpPr>
          <p:cNvPr id="6" name="Right Arrow 20">
            <a:extLst>
              <a:ext uri="{FF2B5EF4-FFF2-40B4-BE49-F238E27FC236}">
                <a16:creationId xmlns:a16="http://schemas.microsoft.com/office/drawing/2014/main" id="{C93CC0AF-3E1B-42E6-BBDE-E99BD0F2A415}"/>
              </a:ext>
            </a:extLst>
          </p:cNvPr>
          <p:cNvSpPr/>
          <p:nvPr/>
        </p:nvSpPr>
        <p:spPr>
          <a:xfrm>
            <a:off x="2472993" y="1555974"/>
            <a:ext cx="348824" cy="838200"/>
          </a:xfrm>
          <a:prstGeom prst="rightArrow">
            <a:avLst/>
          </a:prstGeom>
          <a:solidFill>
            <a:srgbClr val="CE414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7" name="Right Arrow 21">
            <a:extLst>
              <a:ext uri="{FF2B5EF4-FFF2-40B4-BE49-F238E27FC236}">
                <a16:creationId xmlns:a16="http://schemas.microsoft.com/office/drawing/2014/main" id="{FF4B4F2D-68D2-44A7-A563-C8F9E7476324}"/>
              </a:ext>
            </a:extLst>
          </p:cNvPr>
          <p:cNvSpPr/>
          <p:nvPr/>
        </p:nvSpPr>
        <p:spPr>
          <a:xfrm>
            <a:off x="4485544" y="1555974"/>
            <a:ext cx="348824" cy="838200"/>
          </a:xfrm>
          <a:prstGeom prst="rightArrow">
            <a:avLst/>
          </a:prstGeom>
          <a:solidFill>
            <a:srgbClr val="CE414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pic>
        <p:nvPicPr>
          <p:cNvPr id="10" name="Shape 268">
            <a:extLst>
              <a:ext uri="{FF2B5EF4-FFF2-40B4-BE49-F238E27FC236}">
                <a16:creationId xmlns:a16="http://schemas.microsoft.com/office/drawing/2014/main" id="{DEECC2FE-3F75-4BA4-AFE9-0E32C0D859CB}"/>
              </a:ext>
            </a:extLst>
          </p:cNvPr>
          <p:cNvPicPr preferRelativeResize="0"/>
          <p:nvPr/>
        </p:nvPicPr>
        <p:blipFill rotWithShape="1">
          <a:blip r:embed="rId2">
            <a:alphaModFix/>
          </a:blip>
          <a:srcRect l="41002" t="55594" r="34188" b="11623"/>
          <a:stretch/>
        </p:blipFill>
        <p:spPr>
          <a:xfrm>
            <a:off x="4932545" y="1328038"/>
            <a:ext cx="1474608" cy="1302224"/>
          </a:xfrm>
          <a:prstGeom prst="rect">
            <a:avLst/>
          </a:prstGeom>
          <a:noFill/>
          <a:ln>
            <a:noFill/>
          </a:ln>
        </p:spPr>
      </p:pic>
      <p:sp>
        <p:nvSpPr>
          <p:cNvPr id="11" name="Shape 269">
            <a:extLst>
              <a:ext uri="{FF2B5EF4-FFF2-40B4-BE49-F238E27FC236}">
                <a16:creationId xmlns:a16="http://schemas.microsoft.com/office/drawing/2014/main" id="{10ABEAAA-BFC5-415E-8F57-E47CA1DAB1B1}"/>
              </a:ext>
            </a:extLst>
          </p:cNvPr>
          <p:cNvSpPr/>
          <p:nvPr/>
        </p:nvSpPr>
        <p:spPr>
          <a:xfrm>
            <a:off x="423542" y="1269500"/>
            <a:ext cx="2090100" cy="17214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sp>
        <p:nvSpPr>
          <p:cNvPr id="12" name="Shape 270">
            <a:extLst>
              <a:ext uri="{FF2B5EF4-FFF2-40B4-BE49-F238E27FC236}">
                <a16:creationId xmlns:a16="http://schemas.microsoft.com/office/drawing/2014/main" id="{5EBFB82C-884B-4329-BA84-1F92D321FF99}"/>
              </a:ext>
            </a:extLst>
          </p:cNvPr>
          <p:cNvSpPr/>
          <p:nvPr/>
        </p:nvSpPr>
        <p:spPr>
          <a:xfrm>
            <a:off x="2824392" y="1269500"/>
            <a:ext cx="1728000" cy="17214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sp>
        <p:nvSpPr>
          <p:cNvPr id="15" name="Shape 273">
            <a:extLst>
              <a:ext uri="{FF2B5EF4-FFF2-40B4-BE49-F238E27FC236}">
                <a16:creationId xmlns:a16="http://schemas.microsoft.com/office/drawing/2014/main" id="{8CDD8AC7-DC5A-4B81-9733-26E3724DBDDE}"/>
              </a:ext>
            </a:extLst>
          </p:cNvPr>
          <p:cNvSpPr/>
          <p:nvPr/>
        </p:nvSpPr>
        <p:spPr>
          <a:xfrm>
            <a:off x="4844849" y="1269500"/>
            <a:ext cx="1650000" cy="17214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sp>
        <p:nvSpPr>
          <p:cNvPr id="16" name="TextBox 15">
            <a:extLst>
              <a:ext uri="{FF2B5EF4-FFF2-40B4-BE49-F238E27FC236}">
                <a16:creationId xmlns:a16="http://schemas.microsoft.com/office/drawing/2014/main" id="{E36DFCCD-75C3-4567-9EB4-6AA299E5AFBC}"/>
              </a:ext>
            </a:extLst>
          </p:cNvPr>
          <p:cNvSpPr txBox="1"/>
          <p:nvPr/>
        </p:nvSpPr>
        <p:spPr>
          <a:xfrm>
            <a:off x="457668" y="1530258"/>
            <a:ext cx="1981199" cy="1015663"/>
          </a:xfrm>
          <a:prstGeom prst="rect">
            <a:avLst/>
          </a:prstGeom>
          <a:solidFill>
            <a:schemeClr val="bg1">
              <a:lumMod val="85000"/>
            </a:schemeClr>
          </a:solidFill>
        </p:spPr>
        <p:txBody>
          <a:bodyPr wrap="square" rtlCol="0">
            <a:spAutoFit/>
          </a:bodyPr>
          <a:lstStyle/>
          <a:p>
            <a:pPr algn="ctr"/>
            <a:r>
              <a:rPr lang="en-US" sz="6000" b="1" dirty="0">
                <a:latin typeface="Consolas" charset="0"/>
                <a:ea typeface="Consolas" charset="0"/>
                <a:cs typeface="Consolas" charset="0"/>
              </a:rPr>
              <a:t>C++</a:t>
            </a:r>
          </a:p>
        </p:txBody>
      </p:sp>
      <p:sp>
        <p:nvSpPr>
          <p:cNvPr id="17" name="Oval 16">
            <a:extLst>
              <a:ext uri="{FF2B5EF4-FFF2-40B4-BE49-F238E27FC236}">
                <a16:creationId xmlns:a16="http://schemas.microsoft.com/office/drawing/2014/main" id="{4024562F-3F51-4827-A502-081896C0CAA2}"/>
              </a:ext>
            </a:extLst>
          </p:cNvPr>
          <p:cNvSpPr/>
          <p:nvPr/>
        </p:nvSpPr>
        <p:spPr>
          <a:xfrm>
            <a:off x="2894641" y="1391850"/>
            <a:ext cx="1628975" cy="1230924"/>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b="1" u="sng" dirty="0"/>
              <a:t>Compiler</a:t>
            </a:r>
            <a:br>
              <a:rPr lang="en-US" sz="2000" b="1" dirty="0"/>
            </a:br>
            <a:r>
              <a:rPr lang="en-US" sz="2000" b="1" dirty="0"/>
              <a:t>MIPS + Linux</a:t>
            </a:r>
          </a:p>
        </p:txBody>
      </p:sp>
      <p:sp>
        <p:nvSpPr>
          <p:cNvPr id="20" name="TextBox 19">
            <a:extLst>
              <a:ext uri="{FF2B5EF4-FFF2-40B4-BE49-F238E27FC236}">
                <a16:creationId xmlns:a16="http://schemas.microsoft.com/office/drawing/2014/main" id="{1231414F-5DD5-49A2-BF62-37B9C894D457}"/>
              </a:ext>
            </a:extLst>
          </p:cNvPr>
          <p:cNvSpPr txBox="1"/>
          <p:nvPr/>
        </p:nvSpPr>
        <p:spPr>
          <a:xfrm>
            <a:off x="457667" y="2621568"/>
            <a:ext cx="1981199" cy="369332"/>
          </a:xfrm>
          <a:prstGeom prst="rect">
            <a:avLst/>
          </a:prstGeom>
          <a:noFill/>
        </p:spPr>
        <p:txBody>
          <a:bodyPr wrap="square" rtlCol="0">
            <a:spAutoFit/>
          </a:bodyPr>
          <a:lstStyle/>
          <a:p>
            <a:pPr algn="ctr"/>
            <a:r>
              <a:rPr lang="en-US" sz="1800" b="1" dirty="0"/>
              <a:t>Source Code</a:t>
            </a:r>
          </a:p>
        </p:txBody>
      </p:sp>
      <p:sp>
        <p:nvSpPr>
          <p:cNvPr id="24" name="TextBox 23">
            <a:extLst>
              <a:ext uri="{FF2B5EF4-FFF2-40B4-BE49-F238E27FC236}">
                <a16:creationId xmlns:a16="http://schemas.microsoft.com/office/drawing/2014/main" id="{BB593450-CAEE-4B23-8BC3-0423FC855DA2}"/>
              </a:ext>
            </a:extLst>
          </p:cNvPr>
          <p:cNvSpPr txBox="1"/>
          <p:nvPr/>
        </p:nvSpPr>
        <p:spPr>
          <a:xfrm>
            <a:off x="4677185" y="2558962"/>
            <a:ext cx="1981199" cy="369332"/>
          </a:xfrm>
          <a:prstGeom prst="rect">
            <a:avLst/>
          </a:prstGeom>
          <a:noFill/>
        </p:spPr>
        <p:txBody>
          <a:bodyPr wrap="square" rtlCol="0">
            <a:spAutoFit/>
          </a:bodyPr>
          <a:lstStyle/>
          <a:p>
            <a:pPr algn="ctr"/>
            <a:r>
              <a:rPr lang="en-US" sz="1800" b="1" dirty="0"/>
              <a:t>Executable</a:t>
            </a:r>
          </a:p>
        </p:txBody>
      </p:sp>
      <p:grpSp>
        <p:nvGrpSpPr>
          <p:cNvPr id="25" name="Group 24">
            <a:extLst>
              <a:ext uri="{FF2B5EF4-FFF2-40B4-BE49-F238E27FC236}">
                <a16:creationId xmlns:a16="http://schemas.microsoft.com/office/drawing/2014/main" id="{CE7EC280-1A61-4AA2-9370-F1503D1DEB07}"/>
              </a:ext>
            </a:extLst>
          </p:cNvPr>
          <p:cNvGrpSpPr/>
          <p:nvPr/>
        </p:nvGrpSpPr>
        <p:grpSpPr>
          <a:xfrm>
            <a:off x="-171728" y="3113250"/>
            <a:ext cx="3124200" cy="855579"/>
            <a:chOff x="628330" y="3968032"/>
            <a:chExt cx="3124200" cy="855579"/>
          </a:xfrm>
        </p:grpSpPr>
        <p:sp>
          <p:nvSpPr>
            <p:cNvPr id="26" name="TextBox 25">
              <a:extLst>
                <a:ext uri="{FF2B5EF4-FFF2-40B4-BE49-F238E27FC236}">
                  <a16:creationId xmlns:a16="http://schemas.microsoft.com/office/drawing/2014/main" id="{72EFD205-5A3B-497C-BF3A-7375928C2C50}"/>
                </a:ext>
              </a:extLst>
            </p:cNvPr>
            <p:cNvSpPr txBox="1"/>
            <p:nvPr/>
          </p:nvSpPr>
          <p:spPr>
            <a:xfrm>
              <a:off x="628330" y="3992614"/>
              <a:ext cx="3124200" cy="830997"/>
            </a:xfrm>
            <a:prstGeom prst="rect">
              <a:avLst/>
            </a:prstGeom>
            <a:noFill/>
          </p:spPr>
          <p:txBody>
            <a:bodyPr wrap="square" rtlCol="0">
              <a:spAutoFit/>
            </a:bodyPr>
            <a:lstStyle/>
            <a:p>
              <a:pPr algn="ctr"/>
              <a:r>
                <a:rPr lang="en-US" sz="2400" dirty="0">
                  <a:ea typeface="Consolas" charset="0"/>
                  <a:cs typeface="Consolas" charset="0"/>
                </a:rPr>
                <a:t>converts C++ code to machine code</a:t>
              </a:r>
              <a:endParaRPr lang="en-US" sz="5400" dirty="0">
                <a:ea typeface="Consolas" charset="0"/>
                <a:cs typeface="Consolas" charset="0"/>
              </a:endParaRPr>
            </a:p>
          </p:txBody>
        </p:sp>
        <p:cxnSp>
          <p:nvCxnSpPr>
            <p:cNvPr id="27" name="Curved Connector 31">
              <a:extLst>
                <a:ext uri="{FF2B5EF4-FFF2-40B4-BE49-F238E27FC236}">
                  <a16:creationId xmlns:a16="http://schemas.microsoft.com/office/drawing/2014/main" id="{96DF4254-7624-4EB9-95C2-E706FD95F15A}"/>
                </a:ext>
              </a:extLst>
            </p:cNvPr>
            <p:cNvCxnSpPr/>
            <p:nvPr/>
          </p:nvCxnSpPr>
          <p:spPr>
            <a:xfrm rot="10800000" flipH="1">
              <a:off x="3521288" y="3968032"/>
              <a:ext cx="152400" cy="276806"/>
            </a:xfrm>
            <a:prstGeom prst="curvedConnector2">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5FADB4E0-19FC-40DF-A772-94700A8BFC18}"/>
              </a:ext>
            </a:extLst>
          </p:cNvPr>
          <p:cNvGrpSpPr/>
          <p:nvPr/>
        </p:nvGrpSpPr>
        <p:grpSpPr>
          <a:xfrm rot="21406024">
            <a:off x="8136792" y="2267733"/>
            <a:ext cx="1473283" cy="1376579"/>
            <a:chOff x="754596" y="824457"/>
            <a:chExt cx="2033389" cy="1899920"/>
          </a:xfrm>
        </p:grpSpPr>
        <p:pic>
          <p:nvPicPr>
            <p:cNvPr id="36" name="Picture 35" descr="A picture containing electronics, circuit&#10;&#10;Description automatically generated">
              <a:extLst>
                <a:ext uri="{FF2B5EF4-FFF2-40B4-BE49-F238E27FC236}">
                  <a16:creationId xmlns:a16="http://schemas.microsoft.com/office/drawing/2014/main" id="{A0B6106E-039C-4E24-9C21-7CA80AC4FA1A}"/>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1094" b="59180" l="2961" r="52392">
                          <a14:foregroundMark x1="18679" y1="25391" x2="19590" y2="24414"/>
                          <a14:foregroundMark x1="19818" y1="23438" x2="21868" y2="23633"/>
                          <a14:foregroundMark x1="22551" y1="24219" x2="19362" y2="23633"/>
                          <a14:foregroundMark x1="14351" y1="29688" x2="10478" y2="38867"/>
                          <a14:foregroundMark x1="10478" y1="38867" x2="6834" y2="41797"/>
                          <a14:foregroundMark x1="12301" y1="35742" x2="5923" y2="43945"/>
                          <a14:foregroundMark x1="5923" y1="43945" x2="5923" y2="43945"/>
                          <a14:foregroundMark x1="7289" y1="44922" x2="22779" y2="48633"/>
                          <a14:foregroundMark x1="22779" y1="48633" x2="29613" y2="52344"/>
                          <a14:foregroundMark x1="28702" y1="51758" x2="31891" y2="53906"/>
                          <a14:foregroundMark x1="25968" y1="50781" x2="32118" y2="53516"/>
                          <a14:foregroundMark x1="6606" y1="45508" x2="39636" y2="57031"/>
                          <a14:foregroundMark x1="38497" y1="58398" x2="15718" y2="51172"/>
                          <a14:foregroundMark x1="48469" y1="34700" x2="47472" y2="37264"/>
                          <a14:foregroundMark x1="49203" y1="35547" x2="49489" y2="35126"/>
                          <a14:foregroundMark x1="43335" y1="46680" x2="40091" y2="51953"/>
                          <a14:foregroundMark x1="43456" y1="46484" x2="43335" y2="46680"/>
                          <a14:foregroundMark x1="44478" y1="44822" x2="43816" y2="45898"/>
                          <a14:foregroundMark x1="50248" y1="35443" x2="49078" y2="37345"/>
                          <a14:foregroundMark x1="45227" y1="45898" x2="45818" y2="45201"/>
                          <a14:foregroundMark x1="44564" y1="46680" x2="44730" y2="46484"/>
                          <a14:foregroundMark x1="40091" y1="51953" x2="44564" y2="46680"/>
                          <a14:foregroundMark x1="45228" y1="46680" x2="41686" y2="52148"/>
                          <a14:foregroundMark x1="45355" y1="46484" x2="45228" y2="46680"/>
                          <a14:foregroundMark x1="46129" y1="45290" x2="45735" y2="45898"/>
                          <a14:foregroundMark x1="43949" y1="46680" x2="44030" y2="46484"/>
                          <a14:foregroundMark x1="41686" y1="52148" x2="43949" y2="46680"/>
                          <a14:foregroundMark x1="42597" y1="51563" x2="37130" y2="57422"/>
                          <a14:foregroundMark x1="50110" y1="37397" x2="51022" y2="35766"/>
                          <a14:foregroundMark x1="45359" y1="45898" x2="45758" y2="45184"/>
                          <a14:foregroundMark x1="44921" y1="46680" x2="45031" y2="46484"/>
                          <a14:foregroundMark x1="40774" y1="54102" x2="44921" y2="46680"/>
                          <a14:foregroundMark x1="49495" y1="32242" x2="25285" y2="25195"/>
                          <a14:foregroundMark x1="25285" y1="25195" x2="48519" y2="31055"/>
                          <a14:foregroundMark x1="48519" y1="31055" x2="25968" y2="24023"/>
                          <a14:foregroundMark x1="25968" y1="24023" x2="37813" y2="28125"/>
                          <a14:foregroundMark x1="37813" y1="28125" x2="41913" y2="30859"/>
                          <a14:foregroundMark x1="48747" y1="31445" x2="49595" y2="32081"/>
                          <a14:foregroundMark x1="25740" y1="24414" x2="18907" y2="21484"/>
                          <a14:foregroundMark x1="18223" y1="22656" x2="14123" y2="27930"/>
                          <a14:foregroundMark x1="17312" y1="24219" x2="12301" y2="33203"/>
                          <a14:foregroundMark x1="12301" y1="33203" x2="11617" y2="33984"/>
                          <a14:foregroundMark x1="12301" y1="31836" x2="9112" y2="37500"/>
                          <a14:foregroundMark x1="12756" y1="32813" x2="6606" y2="41406"/>
                          <a14:foregroundMark x1="6606" y1="41406" x2="12073" y2="35742"/>
                          <a14:foregroundMark x1="8200" y1="39648" x2="5239" y2="44336"/>
                          <a14:foregroundMark x1="5923" y1="45313" x2="4328" y2="45313"/>
                          <a14:foregroundMark x1="7062" y1="46094" x2="4328" y2="44727"/>
                          <a14:foregroundMark x1="15262" y1="51367" x2="3189" y2="45313"/>
                          <a14:foregroundMark x1="45465" y1="46680" x2="45558" y2="46484"/>
                          <a14:foregroundMark x1="40091" y1="58008" x2="45465" y2="46680"/>
                          <a14:foregroundMark x1="38952" y1="59180" x2="39863" y2="59180"/>
                          <a14:foregroundMark x1="45695" y1="46680" x2="45786" y2="46484"/>
                          <a14:foregroundMark x1="40774" y1="57227" x2="45695" y2="46680"/>
                          <a14:foregroundMark x1="50797" y1="35156" x2="51481" y2="33789"/>
                          <a14:foregroundMark x1="51253" y1="32617" x2="48747" y2="31250"/>
                          <a14:foregroundMark x1="49886" y1="36914" x2="48947" y2="38477"/>
                          <a14:foregroundMark x1="49203" y1="46680" x2="49301" y2="46484"/>
                          <a14:foregroundMark x1="45103" y1="43555" x2="45103" y2="43555"/>
                          <a14:foregroundMark x1="46469" y1="41797" x2="46469" y2="41797"/>
                          <a14:foregroundMark x1="46697" y1="42969" x2="46697" y2="42969"/>
                          <a14:foregroundMark x1="46241" y1="43750" x2="46241" y2="43750"/>
                          <a14:foregroundMark x1="47608" y1="40820" x2="47608" y2="40820"/>
                          <a14:foregroundMark x1="47836" y1="40234" x2="47836" y2="40234"/>
                          <a14:foregroundMark x1="49431" y1="39453" x2="49431" y2="39453"/>
                          <a14:foregroundMark x1="48747" y1="41016" x2="48747" y2="41016"/>
                          <a14:foregroundMark x1="47153" y1="42578" x2="47153" y2="42578"/>
                          <a14:foregroundMark x1="46925" y1="43945" x2="46925" y2="43945"/>
                          <a14:foregroundMark x1="47608" y1="42578" x2="47608" y2="42578"/>
                          <a14:foregroundMark x1="47608" y1="43359" x2="47608" y2="43359"/>
                          <a14:foregroundMark x1="46469" y1="45508" x2="46469" y2="45508"/>
                          <a14:foregroundMark x1="49658" y1="38867" x2="49658" y2="38867"/>
                          <a14:foregroundMark x1="50342" y1="38086" x2="50342" y2="38086"/>
                          <a14:backgroundMark x1="52119" y1="37825" x2="52164" y2="37500"/>
                          <a14:backgroundMark x1="50797" y1="47461" x2="51077" y2="45424"/>
                          <a14:backgroundMark x1="52164" y1="37500" x2="52141" y2="37834"/>
                          <a14:backgroundMark x1="55353" y1="33398" x2="53403" y2="36558"/>
                          <a14:backgroundMark x1="49970" y1="45508" x2="49658" y2="46289"/>
                          <a14:backgroundMark x1="50595" y1="43945" x2="49970" y2="45508"/>
                          <a14:backgroundMark x1="50673" y1="43750" x2="50595" y2="43945"/>
                          <a14:backgroundMark x1="50751" y1="43555" x2="50673" y2="43750"/>
                          <a14:backgroundMark x1="50829" y1="43359" x2="50751" y2="43555"/>
                          <a14:backgroundMark x1="50985" y1="42969" x2="50829" y2="43359"/>
                          <a14:backgroundMark x1="51141" y1="42578" x2="50985" y2="42969"/>
                          <a14:backgroundMark x1="51454" y1="41797" x2="51141" y2="42578"/>
                          <a14:backgroundMark x1="51767" y1="41016" x2="51454" y2="41797"/>
                          <a14:backgroundMark x1="51845" y1="40820" x2="51767" y2="41016"/>
                          <a14:backgroundMark x1="52079" y1="40234" x2="51845" y2="40820"/>
                          <a14:backgroundMark x1="52392" y1="39453" x2="52079" y2="40234"/>
                          <a14:backgroundMark x1="49886" y1="46484" x2="49886" y2="46484"/>
                          <a14:backgroundMark x1="49203" y1="46680" x2="49203" y2="46680"/>
                          <a14:backgroundMark x1="49203" y1="45898" x2="49203" y2="46484"/>
                        </a14:backgroundRemoval>
                      </a14:imgEffect>
                    </a14:imgLayer>
                  </a14:imgProps>
                </a:ext>
                <a:ext uri="{28A0092B-C50C-407E-A947-70E740481C1C}">
                  <a14:useLocalDpi xmlns:a14="http://schemas.microsoft.com/office/drawing/2010/main" val="0"/>
                </a:ext>
              </a:extLst>
            </a:blip>
            <a:srcRect l="4564" t="20758" r="48251" b="40283"/>
            <a:stretch/>
          </p:blipFill>
          <p:spPr>
            <a:xfrm>
              <a:off x="754596" y="824457"/>
              <a:ext cx="1973042" cy="1899920"/>
            </a:xfrm>
            <a:prstGeom prst="rect">
              <a:avLst/>
            </a:prstGeom>
          </p:spPr>
        </p:pic>
        <p:sp>
          <p:nvSpPr>
            <p:cNvPr id="37" name="Rectangle 36">
              <a:extLst>
                <a:ext uri="{FF2B5EF4-FFF2-40B4-BE49-F238E27FC236}">
                  <a16:creationId xmlns:a16="http://schemas.microsoft.com/office/drawing/2014/main" id="{CC8449B9-8385-45E3-BD9A-E63FDC0C0A01}"/>
                </a:ext>
              </a:extLst>
            </p:cNvPr>
            <p:cNvSpPr/>
            <p:nvPr/>
          </p:nvSpPr>
          <p:spPr>
            <a:xfrm>
              <a:off x="2652585" y="1801533"/>
              <a:ext cx="135400" cy="425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pic>
        <p:nvPicPr>
          <p:cNvPr id="39" name="Picture 38" descr="A circuit board&#10;&#10;Description automatically generated">
            <a:extLst>
              <a:ext uri="{FF2B5EF4-FFF2-40B4-BE49-F238E27FC236}">
                <a16:creationId xmlns:a16="http://schemas.microsoft.com/office/drawing/2014/main" id="{D3C16A71-74EC-4399-87CE-11A23959945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83903" y="930355"/>
            <a:ext cx="1143507" cy="1143507"/>
          </a:xfrm>
          <a:prstGeom prst="rect">
            <a:avLst/>
          </a:prstGeom>
        </p:spPr>
      </p:pic>
      <p:sp>
        <p:nvSpPr>
          <p:cNvPr id="40" name="Right Arrow 21">
            <a:extLst>
              <a:ext uri="{FF2B5EF4-FFF2-40B4-BE49-F238E27FC236}">
                <a16:creationId xmlns:a16="http://schemas.microsoft.com/office/drawing/2014/main" id="{A1704461-40A5-4C52-88D3-790F0DFC00DD}"/>
              </a:ext>
            </a:extLst>
          </p:cNvPr>
          <p:cNvSpPr/>
          <p:nvPr/>
        </p:nvSpPr>
        <p:spPr>
          <a:xfrm>
            <a:off x="6658384" y="2436686"/>
            <a:ext cx="1495016" cy="838200"/>
          </a:xfrm>
          <a:prstGeom prst="rightArrow">
            <a:avLst/>
          </a:prstGeom>
          <a:solidFill>
            <a:srgbClr val="F0CF5B"/>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100"/>
          </a:p>
        </p:txBody>
      </p:sp>
      <p:sp>
        <p:nvSpPr>
          <p:cNvPr id="41" name="Rectangle 40">
            <a:extLst>
              <a:ext uri="{FF2B5EF4-FFF2-40B4-BE49-F238E27FC236}">
                <a16:creationId xmlns:a16="http://schemas.microsoft.com/office/drawing/2014/main" id="{F55B84A2-3406-4736-BCDD-659CE11AD064}"/>
              </a:ext>
            </a:extLst>
          </p:cNvPr>
          <p:cNvSpPr/>
          <p:nvPr/>
        </p:nvSpPr>
        <p:spPr>
          <a:xfrm>
            <a:off x="6819294" y="2054189"/>
            <a:ext cx="867713" cy="56753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Run this!</a:t>
            </a:r>
          </a:p>
        </p:txBody>
      </p:sp>
      <p:sp>
        <p:nvSpPr>
          <p:cNvPr id="42" name="Speech Bubble: Rectangle 41">
            <a:extLst>
              <a:ext uri="{FF2B5EF4-FFF2-40B4-BE49-F238E27FC236}">
                <a16:creationId xmlns:a16="http://schemas.microsoft.com/office/drawing/2014/main" id="{AFF23882-A12E-47AC-96ED-6B42B0FD7B33}"/>
              </a:ext>
            </a:extLst>
          </p:cNvPr>
          <p:cNvSpPr/>
          <p:nvPr/>
        </p:nvSpPr>
        <p:spPr>
          <a:xfrm>
            <a:off x="8411633" y="2152624"/>
            <a:ext cx="1139031" cy="486095"/>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Nope!</a:t>
            </a:r>
          </a:p>
        </p:txBody>
      </p:sp>
      <p:sp>
        <p:nvSpPr>
          <p:cNvPr id="43" name="Right Arrow 21">
            <a:extLst>
              <a:ext uri="{FF2B5EF4-FFF2-40B4-BE49-F238E27FC236}">
                <a16:creationId xmlns:a16="http://schemas.microsoft.com/office/drawing/2014/main" id="{052D3D8B-A9B0-4E57-B6D5-D499759E534B}"/>
              </a:ext>
            </a:extLst>
          </p:cNvPr>
          <p:cNvSpPr/>
          <p:nvPr/>
        </p:nvSpPr>
        <p:spPr>
          <a:xfrm>
            <a:off x="4485544" y="3799427"/>
            <a:ext cx="348824" cy="838200"/>
          </a:xfrm>
          <a:prstGeom prst="rightArrow">
            <a:avLst/>
          </a:prstGeom>
          <a:solidFill>
            <a:srgbClr val="CE414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pic>
        <p:nvPicPr>
          <p:cNvPr id="44" name="Shape 268">
            <a:extLst>
              <a:ext uri="{FF2B5EF4-FFF2-40B4-BE49-F238E27FC236}">
                <a16:creationId xmlns:a16="http://schemas.microsoft.com/office/drawing/2014/main" id="{7C4CBD9F-423E-47B1-81DB-895DE30CEA21}"/>
              </a:ext>
            </a:extLst>
          </p:cNvPr>
          <p:cNvPicPr preferRelativeResize="0"/>
          <p:nvPr/>
        </p:nvPicPr>
        <p:blipFill rotWithShape="1">
          <a:blip r:embed="rId2">
            <a:alphaModFix/>
          </a:blip>
          <a:srcRect l="41002" t="55594" r="34188" b="11623"/>
          <a:stretch/>
        </p:blipFill>
        <p:spPr>
          <a:xfrm>
            <a:off x="4932545" y="3571491"/>
            <a:ext cx="1474608" cy="1302224"/>
          </a:xfrm>
          <a:prstGeom prst="rect">
            <a:avLst/>
          </a:prstGeom>
          <a:noFill/>
          <a:ln>
            <a:noFill/>
          </a:ln>
        </p:spPr>
      </p:pic>
      <p:sp>
        <p:nvSpPr>
          <p:cNvPr id="45" name="Shape 270">
            <a:extLst>
              <a:ext uri="{FF2B5EF4-FFF2-40B4-BE49-F238E27FC236}">
                <a16:creationId xmlns:a16="http://schemas.microsoft.com/office/drawing/2014/main" id="{CAF2641E-5436-41E7-BE30-DFD08CF084F6}"/>
              </a:ext>
            </a:extLst>
          </p:cNvPr>
          <p:cNvSpPr/>
          <p:nvPr/>
        </p:nvSpPr>
        <p:spPr>
          <a:xfrm>
            <a:off x="2824392" y="3512953"/>
            <a:ext cx="1728000" cy="17214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sp>
        <p:nvSpPr>
          <p:cNvPr id="46" name="Shape 273">
            <a:extLst>
              <a:ext uri="{FF2B5EF4-FFF2-40B4-BE49-F238E27FC236}">
                <a16:creationId xmlns:a16="http://schemas.microsoft.com/office/drawing/2014/main" id="{E393290B-F1D5-4AB0-8B7A-9B86F24E92F7}"/>
              </a:ext>
            </a:extLst>
          </p:cNvPr>
          <p:cNvSpPr/>
          <p:nvPr/>
        </p:nvSpPr>
        <p:spPr>
          <a:xfrm>
            <a:off x="4844849" y="3512953"/>
            <a:ext cx="1650000" cy="17214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sp>
        <p:nvSpPr>
          <p:cNvPr id="47" name="Oval 46">
            <a:extLst>
              <a:ext uri="{FF2B5EF4-FFF2-40B4-BE49-F238E27FC236}">
                <a16:creationId xmlns:a16="http://schemas.microsoft.com/office/drawing/2014/main" id="{6D7C2F58-EF42-40D9-9AFF-2FC8C265C128}"/>
              </a:ext>
            </a:extLst>
          </p:cNvPr>
          <p:cNvSpPr/>
          <p:nvPr/>
        </p:nvSpPr>
        <p:spPr>
          <a:xfrm>
            <a:off x="2894641" y="3635303"/>
            <a:ext cx="1628975" cy="1230924"/>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b="1" u="sng" dirty="0"/>
              <a:t>Compiler</a:t>
            </a:r>
            <a:br>
              <a:rPr lang="en-US" sz="2000" b="1" dirty="0"/>
            </a:br>
            <a:r>
              <a:rPr lang="en-US" sz="2000" b="1" dirty="0"/>
              <a:t>Intel + windows</a:t>
            </a:r>
          </a:p>
        </p:txBody>
      </p:sp>
      <p:sp>
        <p:nvSpPr>
          <p:cNvPr id="48" name="TextBox 47">
            <a:extLst>
              <a:ext uri="{FF2B5EF4-FFF2-40B4-BE49-F238E27FC236}">
                <a16:creationId xmlns:a16="http://schemas.microsoft.com/office/drawing/2014/main" id="{38606F57-2B01-47DA-930F-56FBA3D220F8}"/>
              </a:ext>
            </a:extLst>
          </p:cNvPr>
          <p:cNvSpPr txBox="1"/>
          <p:nvPr/>
        </p:nvSpPr>
        <p:spPr>
          <a:xfrm>
            <a:off x="4677185" y="4802415"/>
            <a:ext cx="1981199" cy="369332"/>
          </a:xfrm>
          <a:prstGeom prst="rect">
            <a:avLst/>
          </a:prstGeom>
          <a:noFill/>
        </p:spPr>
        <p:txBody>
          <a:bodyPr wrap="square" rtlCol="0">
            <a:spAutoFit/>
          </a:bodyPr>
          <a:lstStyle/>
          <a:p>
            <a:pPr algn="ctr"/>
            <a:r>
              <a:rPr lang="en-US" sz="1800" b="1" dirty="0"/>
              <a:t>Executable</a:t>
            </a:r>
          </a:p>
        </p:txBody>
      </p:sp>
      <p:grpSp>
        <p:nvGrpSpPr>
          <p:cNvPr id="49" name="Group 48">
            <a:extLst>
              <a:ext uri="{FF2B5EF4-FFF2-40B4-BE49-F238E27FC236}">
                <a16:creationId xmlns:a16="http://schemas.microsoft.com/office/drawing/2014/main" id="{18CD8754-E9AF-4162-A964-BB0FEEC35353}"/>
              </a:ext>
            </a:extLst>
          </p:cNvPr>
          <p:cNvGrpSpPr/>
          <p:nvPr/>
        </p:nvGrpSpPr>
        <p:grpSpPr>
          <a:xfrm rot="21406024">
            <a:off x="8136792" y="3839876"/>
            <a:ext cx="1473283" cy="1376579"/>
            <a:chOff x="754596" y="824457"/>
            <a:chExt cx="2033389" cy="1899920"/>
          </a:xfrm>
        </p:grpSpPr>
        <p:pic>
          <p:nvPicPr>
            <p:cNvPr id="50" name="Picture 49" descr="A picture containing electronics, circuit&#10;&#10;Description automatically generated">
              <a:extLst>
                <a:ext uri="{FF2B5EF4-FFF2-40B4-BE49-F238E27FC236}">
                  <a16:creationId xmlns:a16="http://schemas.microsoft.com/office/drawing/2014/main" id="{11FDD366-A2B0-418B-A18F-7BC6983523D0}"/>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21094" b="59180" l="2961" r="52392">
                          <a14:foregroundMark x1="18679" y1="25391" x2="19590" y2="24414"/>
                          <a14:foregroundMark x1="19818" y1="23438" x2="21868" y2="23633"/>
                          <a14:foregroundMark x1="22551" y1="24219" x2="19362" y2="23633"/>
                          <a14:foregroundMark x1="14351" y1="29688" x2="10478" y2="38867"/>
                          <a14:foregroundMark x1="10478" y1="38867" x2="6834" y2="41797"/>
                          <a14:foregroundMark x1="12301" y1="35742" x2="5923" y2="43945"/>
                          <a14:foregroundMark x1="5923" y1="43945" x2="5923" y2="43945"/>
                          <a14:foregroundMark x1="7289" y1="44922" x2="22779" y2="48633"/>
                          <a14:foregroundMark x1="22779" y1="48633" x2="29613" y2="52344"/>
                          <a14:foregroundMark x1="28702" y1="51758" x2="31891" y2="53906"/>
                          <a14:foregroundMark x1="25968" y1="50781" x2="32118" y2="53516"/>
                          <a14:foregroundMark x1="6606" y1="45508" x2="39636" y2="57031"/>
                          <a14:foregroundMark x1="38497" y1="58398" x2="15718" y2="51172"/>
                          <a14:foregroundMark x1="48469" y1="34700" x2="47472" y2="37264"/>
                          <a14:foregroundMark x1="49203" y1="35547" x2="49489" y2="35126"/>
                          <a14:foregroundMark x1="43335" y1="46680" x2="40091" y2="51953"/>
                          <a14:foregroundMark x1="43456" y1="46484" x2="43335" y2="46680"/>
                          <a14:foregroundMark x1="44478" y1="44822" x2="43816" y2="45898"/>
                          <a14:foregroundMark x1="50248" y1="35443" x2="49078" y2="37345"/>
                          <a14:foregroundMark x1="45227" y1="45898" x2="45818" y2="45201"/>
                          <a14:foregroundMark x1="44564" y1="46680" x2="44730" y2="46484"/>
                          <a14:foregroundMark x1="40091" y1="51953" x2="44564" y2="46680"/>
                          <a14:foregroundMark x1="45228" y1="46680" x2="41686" y2="52148"/>
                          <a14:foregroundMark x1="45355" y1="46484" x2="45228" y2="46680"/>
                          <a14:foregroundMark x1="46129" y1="45290" x2="45735" y2="45898"/>
                          <a14:foregroundMark x1="43949" y1="46680" x2="44030" y2="46484"/>
                          <a14:foregroundMark x1="41686" y1="52148" x2="43949" y2="46680"/>
                          <a14:foregroundMark x1="42597" y1="51563" x2="37130" y2="57422"/>
                          <a14:foregroundMark x1="50110" y1="37397" x2="51022" y2="35766"/>
                          <a14:foregroundMark x1="45359" y1="45898" x2="45758" y2="45184"/>
                          <a14:foregroundMark x1="44921" y1="46680" x2="45031" y2="46484"/>
                          <a14:foregroundMark x1="40774" y1="54102" x2="44921" y2="46680"/>
                          <a14:foregroundMark x1="49495" y1="32242" x2="25285" y2="25195"/>
                          <a14:foregroundMark x1="25285" y1="25195" x2="48519" y2="31055"/>
                          <a14:foregroundMark x1="48519" y1="31055" x2="25968" y2="24023"/>
                          <a14:foregroundMark x1="25968" y1="24023" x2="37813" y2="28125"/>
                          <a14:foregroundMark x1="37813" y1="28125" x2="41913" y2="30859"/>
                          <a14:foregroundMark x1="48747" y1="31445" x2="49595" y2="32081"/>
                          <a14:foregroundMark x1="25740" y1="24414" x2="18907" y2="21484"/>
                          <a14:foregroundMark x1="18223" y1="22656" x2="14123" y2="27930"/>
                          <a14:foregroundMark x1="17312" y1="24219" x2="12301" y2="33203"/>
                          <a14:foregroundMark x1="12301" y1="33203" x2="11617" y2="33984"/>
                          <a14:foregroundMark x1="12301" y1="31836" x2="9112" y2="37500"/>
                          <a14:foregroundMark x1="12756" y1="32813" x2="6606" y2="41406"/>
                          <a14:foregroundMark x1="6606" y1="41406" x2="12073" y2="35742"/>
                          <a14:foregroundMark x1="8200" y1="39648" x2="5239" y2="44336"/>
                          <a14:foregroundMark x1="5923" y1="45313" x2="4328" y2="45313"/>
                          <a14:foregroundMark x1="7062" y1="46094" x2="4328" y2="44727"/>
                          <a14:foregroundMark x1="15262" y1="51367" x2="3189" y2="45313"/>
                          <a14:foregroundMark x1="45465" y1="46680" x2="45558" y2="46484"/>
                          <a14:foregroundMark x1="40091" y1="58008" x2="45465" y2="46680"/>
                          <a14:foregroundMark x1="38952" y1="59180" x2="39863" y2="59180"/>
                          <a14:foregroundMark x1="45695" y1="46680" x2="45786" y2="46484"/>
                          <a14:foregroundMark x1="40774" y1="57227" x2="45695" y2="46680"/>
                          <a14:foregroundMark x1="50797" y1="35156" x2="51481" y2="33789"/>
                          <a14:foregroundMark x1="51253" y1="32617" x2="48747" y2="31250"/>
                          <a14:foregroundMark x1="49886" y1="36914" x2="48947" y2="38477"/>
                          <a14:foregroundMark x1="49203" y1="46680" x2="49301" y2="46484"/>
                          <a14:foregroundMark x1="45103" y1="43555" x2="45103" y2="43555"/>
                          <a14:foregroundMark x1="46469" y1="41797" x2="46469" y2="41797"/>
                          <a14:foregroundMark x1="46697" y1="42969" x2="46697" y2="42969"/>
                          <a14:foregroundMark x1="46241" y1="43750" x2="46241" y2="43750"/>
                          <a14:foregroundMark x1="47608" y1="40820" x2="47608" y2="40820"/>
                          <a14:foregroundMark x1="47836" y1="40234" x2="47836" y2="40234"/>
                          <a14:foregroundMark x1="49431" y1="39453" x2="49431" y2="39453"/>
                          <a14:foregroundMark x1="48747" y1="41016" x2="48747" y2="41016"/>
                          <a14:foregroundMark x1="47153" y1="42578" x2="47153" y2="42578"/>
                          <a14:foregroundMark x1="46925" y1="43945" x2="46925" y2="43945"/>
                          <a14:foregroundMark x1="47608" y1="42578" x2="47608" y2="42578"/>
                          <a14:foregroundMark x1="47608" y1="43359" x2="47608" y2="43359"/>
                          <a14:foregroundMark x1="46469" y1="45508" x2="46469" y2="45508"/>
                          <a14:foregroundMark x1="49658" y1="38867" x2="49658" y2="38867"/>
                          <a14:foregroundMark x1="50342" y1="38086" x2="50342" y2="38086"/>
                          <a14:backgroundMark x1="52119" y1="37825" x2="52164" y2="37500"/>
                          <a14:backgroundMark x1="50797" y1="47461" x2="51077" y2="45424"/>
                          <a14:backgroundMark x1="52164" y1="37500" x2="52141" y2="37834"/>
                          <a14:backgroundMark x1="55353" y1="33398" x2="53403" y2="36558"/>
                          <a14:backgroundMark x1="49970" y1="45508" x2="49658" y2="46289"/>
                          <a14:backgroundMark x1="50595" y1="43945" x2="49970" y2="45508"/>
                          <a14:backgroundMark x1="50673" y1="43750" x2="50595" y2="43945"/>
                          <a14:backgroundMark x1="50751" y1="43555" x2="50673" y2="43750"/>
                          <a14:backgroundMark x1="50829" y1="43359" x2="50751" y2="43555"/>
                          <a14:backgroundMark x1="50985" y1="42969" x2="50829" y2="43359"/>
                          <a14:backgroundMark x1="51141" y1="42578" x2="50985" y2="42969"/>
                          <a14:backgroundMark x1="51454" y1="41797" x2="51141" y2="42578"/>
                          <a14:backgroundMark x1="51767" y1="41016" x2="51454" y2="41797"/>
                          <a14:backgroundMark x1="51845" y1="40820" x2="51767" y2="41016"/>
                          <a14:backgroundMark x1="52079" y1="40234" x2="51845" y2="40820"/>
                          <a14:backgroundMark x1="52392" y1="39453" x2="52079" y2="40234"/>
                          <a14:backgroundMark x1="49886" y1="46484" x2="49886" y2="46484"/>
                          <a14:backgroundMark x1="49203" y1="46680" x2="49203" y2="46680"/>
                          <a14:backgroundMark x1="49203" y1="45898" x2="49203" y2="46484"/>
                        </a14:backgroundRemoval>
                      </a14:imgEffect>
                    </a14:imgLayer>
                  </a14:imgProps>
                </a:ext>
                <a:ext uri="{28A0092B-C50C-407E-A947-70E740481C1C}">
                  <a14:useLocalDpi xmlns:a14="http://schemas.microsoft.com/office/drawing/2010/main" val="0"/>
                </a:ext>
              </a:extLst>
            </a:blip>
            <a:srcRect l="4564" t="20758" r="48251" b="40283"/>
            <a:stretch/>
          </p:blipFill>
          <p:spPr>
            <a:xfrm>
              <a:off x="754596" y="824457"/>
              <a:ext cx="1973042" cy="1899920"/>
            </a:xfrm>
            <a:prstGeom prst="rect">
              <a:avLst/>
            </a:prstGeom>
          </p:spPr>
        </p:pic>
        <p:sp>
          <p:nvSpPr>
            <p:cNvPr id="51" name="Rectangle 50">
              <a:extLst>
                <a:ext uri="{FF2B5EF4-FFF2-40B4-BE49-F238E27FC236}">
                  <a16:creationId xmlns:a16="http://schemas.microsoft.com/office/drawing/2014/main" id="{201FFB45-CB6E-4ED7-935E-30FBC3B59672}"/>
                </a:ext>
              </a:extLst>
            </p:cNvPr>
            <p:cNvSpPr/>
            <p:nvPr/>
          </p:nvSpPr>
          <p:spPr>
            <a:xfrm>
              <a:off x="2652585" y="1801533"/>
              <a:ext cx="135400" cy="425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sp>
        <p:nvSpPr>
          <p:cNvPr id="52" name="Right Arrow 21">
            <a:extLst>
              <a:ext uri="{FF2B5EF4-FFF2-40B4-BE49-F238E27FC236}">
                <a16:creationId xmlns:a16="http://schemas.microsoft.com/office/drawing/2014/main" id="{45D25C56-1D1B-4FD8-A7B6-0B6504AEBA24}"/>
              </a:ext>
            </a:extLst>
          </p:cNvPr>
          <p:cNvSpPr/>
          <p:nvPr/>
        </p:nvSpPr>
        <p:spPr>
          <a:xfrm>
            <a:off x="6658384" y="4005742"/>
            <a:ext cx="1495016" cy="838200"/>
          </a:xfrm>
          <a:prstGeom prst="rightArrow">
            <a:avLst/>
          </a:prstGeom>
          <a:solidFill>
            <a:srgbClr val="F0CF5B"/>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100"/>
          </a:p>
        </p:txBody>
      </p:sp>
      <p:sp>
        <p:nvSpPr>
          <p:cNvPr id="53" name="Rectangle 52">
            <a:extLst>
              <a:ext uri="{FF2B5EF4-FFF2-40B4-BE49-F238E27FC236}">
                <a16:creationId xmlns:a16="http://schemas.microsoft.com/office/drawing/2014/main" id="{B042F3D3-605E-452F-8106-6F4C8206A0AF}"/>
              </a:ext>
            </a:extLst>
          </p:cNvPr>
          <p:cNvSpPr/>
          <p:nvPr/>
        </p:nvSpPr>
        <p:spPr>
          <a:xfrm>
            <a:off x="6819294" y="3623245"/>
            <a:ext cx="867713" cy="56753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Run this!</a:t>
            </a:r>
          </a:p>
        </p:txBody>
      </p:sp>
      <p:sp>
        <p:nvSpPr>
          <p:cNvPr id="54" name="Speech Bubble: Rectangle 53">
            <a:extLst>
              <a:ext uri="{FF2B5EF4-FFF2-40B4-BE49-F238E27FC236}">
                <a16:creationId xmlns:a16="http://schemas.microsoft.com/office/drawing/2014/main" id="{2B71839B-1C81-4376-8FA0-CCD8B1A7C998}"/>
              </a:ext>
            </a:extLst>
          </p:cNvPr>
          <p:cNvSpPr/>
          <p:nvPr/>
        </p:nvSpPr>
        <p:spPr>
          <a:xfrm>
            <a:off x="8411633" y="3735543"/>
            <a:ext cx="1139031" cy="425016"/>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OK!</a:t>
            </a:r>
          </a:p>
        </p:txBody>
      </p:sp>
      <p:sp>
        <p:nvSpPr>
          <p:cNvPr id="57" name="Right Arrow 21">
            <a:extLst>
              <a:ext uri="{FF2B5EF4-FFF2-40B4-BE49-F238E27FC236}">
                <a16:creationId xmlns:a16="http://schemas.microsoft.com/office/drawing/2014/main" id="{508D5C56-8A1D-4094-B87D-FA36D2D6BEA2}"/>
              </a:ext>
            </a:extLst>
          </p:cNvPr>
          <p:cNvSpPr/>
          <p:nvPr/>
        </p:nvSpPr>
        <p:spPr>
          <a:xfrm>
            <a:off x="6658384" y="1067596"/>
            <a:ext cx="1495016" cy="838200"/>
          </a:xfrm>
          <a:prstGeom prst="rightArrow">
            <a:avLst/>
          </a:prstGeom>
          <a:solidFill>
            <a:srgbClr val="F0CF5B"/>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100"/>
          </a:p>
        </p:txBody>
      </p:sp>
      <p:sp>
        <p:nvSpPr>
          <p:cNvPr id="58" name="Rectangle 57">
            <a:extLst>
              <a:ext uri="{FF2B5EF4-FFF2-40B4-BE49-F238E27FC236}">
                <a16:creationId xmlns:a16="http://schemas.microsoft.com/office/drawing/2014/main" id="{3D65E69A-FFCE-459A-BCF0-0EC4FD7550DD}"/>
              </a:ext>
            </a:extLst>
          </p:cNvPr>
          <p:cNvSpPr/>
          <p:nvPr/>
        </p:nvSpPr>
        <p:spPr>
          <a:xfrm>
            <a:off x="6819294" y="685099"/>
            <a:ext cx="867713" cy="56753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Run this!</a:t>
            </a:r>
          </a:p>
        </p:txBody>
      </p:sp>
      <p:sp>
        <p:nvSpPr>
          <p:cNvPr id="59" name="Speech Bubble: Rectangle 58">
            <a:extLst>
              <a:ext uri="{FF2B5EF4-FFF2-40B4-BE49-F238E27FC236}">
                <a16:creationId xmlns:a16="http://schemas.microsoft.com/office/drawing/2014/main" id="{ED35BB45-2BCC-42F9-94E4-C04D3D81D914}"/>
              </a:ext>
            </a:extLst>
          </p:cNvPr>
          <p:cNvSpPr/>
          <p:nvPr/>
        </p:nvSpPr>
        <p:spPr>
          <a:xfrm>
            <a:off x="8411633" y="705768"/>
            <a:ext cx="1139031" cy="425016"/>
          </a:xfrm>
          <a:prstGeom prst="wedge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OK!</a:t>
            </a:r>
          </a:p>
        </p:txBody>
      </p:sp>
      <p:grpSp>
        <p:nvGrpSpPr>
          <p:cNvPr id="60" name="Group 59">
            <a:extLst>
              <a:ext uri="{FF2B5EF4-FFF2-40B4-BE49-F238E27FC236}">
                <a16:creationId xmlns:a16="http://schemas.microsoft.com/office/drawing/2014/main" id="{F84C10E3-3F73-42E3-BBDD-FBD97D80B6D1}"/>
              </a:ext>
            </a:extLst>
          </p:cNvPr>
          <p:cNvGrpSpPr/>
          <p:nvPr/>
        </p:nvGrpSpPr>
        <p:grpSpPr>
          <a:xfrm>
            <a:off x="-155343" y="4156374"/>
            <a:ext cx="3124200" cy="1200329"/>
            <a:chOff x="628330" y="3992614"/>
            <a:chExt cx="3124200" cy="1200329"/>
          </a:xfrm>
        </p:grpSpPr>
        <p:sp>
          <p:nvSpPr>
            <p:cNvPr id="61" name="TextBox 60">
              <a:extLst>
                <a:ext uri="{FF2B5EF4-FFF2-40B4-BE49-F238E27FC236}">
                  <a16:creationId xmlns:a16="http://schemas.microsoft.com/office/drawing/2014/main" id="{7D0FB728-4ABF-4610-8E3D-671E0D6A1867}"/>
                </a:ext>
              </a:extLst>
            </p:cNvPr>
            <p:cNvSpPr txBox="1"/>
            <p:nvPr/>
          </p:nvSpPr>
          <p:spPr>
            <a:xfrm>
              <a:off x="628330" y="3992614"/>
              <a:ext cx="3124200" cy="1200329"/>
            </a:xfrm>
            <a:prstGeom prst="rect">
              <a:avLst/>
            </a:prstGeom>
            <a:noFill/>
          </p:spPr>
          <p:txBody>
            <a:bodyPr wrap="square" rtlCol="0">
              <a:spAutoFit/>
            </a:bodyPr>
            <a:lstStyle/>
            <a:p>
              <a:pPr algn="ctr"/>
              <a:r>
                <a:rPr lang="en-US" sz="2400" dirty="0">
                  <a:ea typeface="Consolas" charset="0"/>
                  <a:cs typeface="Consolas" charset="0"/>
                </a:rPr>
                <a:t>Need different compilers for each platform </a:t>
              </a:r>
              <a:r>
                <a:rPr lang="en-US" sz="2400" dirty="0">
                  <a:ea typeface="Consolas" charset="0"/>
                  <a:cs typeface="Consolas" charset="0"/>
                  <a:sym typeface="Wingdings" panose="05000000000000000000" pitchFamily="2" charset="2"/>
                </a:rPr>
                <a:t></a:t>
              </a:r>
              <a:endParaRPr lang="en-US" sz="5400" dirty="0">
                <a:ea typeface="Consolas" charset="0"/>
                <a:cs typeface="Consolas" charset="0"/>
              </a:endParaRPr>
            </a:p>
          </p:txBody>
        </p:sp>
        <p:cxnSp>
          <p:nvCxnSpPr>
            <p:cNvPr id="62" name="Curved Connector 31">
              <a:extLst>
                <a:ext uri="{FF2B5EF4-FFF2-40B4-BE49-F238E27FC236}">
                  <a16:creationId xmlns:a16="http://schemas.microsoft.com/office/drawing/2014/main" id="{ADDABF63-DD79-4E02-9FDB-D3BCE2E6D9B3}"/>
                </a:ext>
              </a:extLst>
            </p:cNvPr>
            <p:cNvCxnSpPr>
              <a:cxnSpLocks/>
            </p:cNvCxnSpPr>
            <p:nvPr/>
          </p:nvCxnSpPr>
          <p:spPr>
            <a:xfrm flipV="1">
              <a:off x="3217243" y="4209893"/>
              <a:ext cx="432295" cy="34945"/>
            </a:xfrm>
            <a:prstGeom prst="curvedConnector3">
              <a:avLst>
                <a:gd name="adj1" fmla="val 50000"/>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0958817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12"/>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8"/>
                                        </p:tgtEl>
                                        <p:attrNameLst>
                                          <p:attrName>style.visibility</p:attrName>
                                        </p:attrNameLst>
                                      </p:cBhvr>
                                      <p:to>
                                        <p:strVal val="visible"/>
                                      </p:to>
                                    </p:set>
                                    <p:animEffect transition="in" filter="fade">
                                      <p:cBhvr>
                                        <p:cTn id="27" dur="500"/>
                                        <p:tgtEl>
                                          <p:spTgt spid="5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7"/>
                                        </p:tgtEl>
                                        <p:attrNameLst>
                                          <p:attrName>style.visibility</p:attrName>
                                        </p:attrNameLst>
                                      </p:cBhvr>
                                      <p:to>
                                        <p:strVal val="visible"/>
                                      </p:to>
                                    </p:set>
                                    <p:animEffect transition="in" filter="fade">
                                      <p:cBhvr>
                                        <p:cTn id="30" dur="500"/>
                                        <p:tgtEl>
                                          <p:spTgt spid="5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animEffect transition="in" filter="fade">
                                      <p:cBhvr>
                                        <p:cTn id="35" dur="500"/>
                                        <p:tgtEl>
                                          <p:spTgt spid="39"/>
                                        </p:tgtEl>
                                      </p:cBhvr>
                                    </p:animEffect>
                                  </p:childTnLst>
                                </p:cTn>
                              </p:par>
                            </p:childTnLst>
                          </p:cTn>
                        </p:par>
                        <p:par>
                          <p:cTn id="36" fill="hold">
                            <p:stCondLst>
                              <p:cond delay="500"/>
                            </p:stCondLst>
                            <p:childTnLst>
                              <p:par>
                                <p:cTn id="37" presetID="1" presetClass="entr" presetSubtype="0" fill="hold" grpId="0" nodeType="afterEffect">
                                  <p:stCondLst>
                                    <p:cond delay="0"/>
                                  </p:stCondLst>
                                  <p:childTnLst>
                                    <p:set>
                                      <p:cBhvr>
                                        <p:cTn id="38" dur="1" fill="hold">
                                          <p:stCondLst>
                                            <p:cond delay="0"/>
                                          </p:stCondLst>
                                        </p:cTn>
                                        <p:tgtEl>
                                          <p:spTgt spid="5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41"/>
                                        </p:tgtEl>
                                        <p:attrNameLst>
                                          <p:attrName>style.visibility</p:attrName>
                                        </p:attrNameLst>
                                      </p:cBhvr>
                                      <p:to>
                                        <p:strVal val="visible"/>
                                      </p:to>
                                    </p:set>
                                    <p:animEffect transition="in" filter="fade">
                                      <p:cBhvr>
                                        <p:cTn id="43" dur="500"/>
                                        <p:tgtEl>
                                          <p:spTgt spid="41"/>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fade">
                                      <p:cBhvr>
                                        <p:cTn id="46" dur="500"/>
                                        <p:tgtEl>
                                          <p:spTgt spid="40"/>
                                        </p:tgtEl>
                                      </p:cBhvr>
                                    </p:animEffect>
                                  </p:childTnLst>
                                </p:cTn>
                              </p:par>
                            </p:childTnLst>
                          </p:cTn>
                        </p:par>
                        <p:par>
                          <p:cTn id="47" fill="hold">
                            <p:stCondLst>
                              <p:cond delay="500"/>
                            </p:stCondLst>
                            <p:childTnLst>
                              <p:par>
                                <p:cTn id="48" presetID="1" presetClass="entr" presetSubtype="0" fill="hold" grpId="0" nodeType="afterEffect">
                                  <p:stCondLst>
                                    <p:cond delay="0"/>
                                  </p:stCondLst>
                                  <p:childTnLst>
                                    <p:set>
                                      <p:cBhvr>
                                        <p:cTn id="49" dur="1" fill="hold">
                                          <p:stCondLst>
                                            <p:cond delay="0"/>
                                          </p:stCondLst>
                                        </p:cTn>
                                        <p:tgtEl>
                                          <p:spTgt spid="42"/>
                                        </p:tgtEl>
                                        <p:attrNameLst>
                                          <p:attrName>style.visibility</p:attrName>
                                        </p:attrNameLst>
                                      </p:cBhvr>
                                      <p:to>
                                        <p:strVal val="visible"/>
                                      </p:to>
                                    </p:set>
                                  </p:childTnLst>
                                </p:cTn>
                              </p:par>
                              <p:par>
                                <p:cTn id="50" presetID="1" presetClass="entr" presetSubtype="0" fill="hold" nodeType="withEffect">
                                  <p:stCondLst>
                                    <p:cond delay="0"/>
                                  </p:stCondLst>
                                  <p:childTnLst>
                                    <p:set>
                                      <p:cBhvr>
                                        <p:cTn id="51" dur="1" fill="hold">
                                          <p:stCondLst>
                                            <p:cond delay="0"/>
                                          </p:stCondLst>
                                        </p:cTn>
                                        <p:tgtEl>
                                          <p:spTgt spid="3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47"/>
                                        </p:tgtEl>
                                        <p:attrNameLst>
                                          <p:attrName>style.visibility</p:attrName>
                                        </p:attrNameLst>
                                      </p:cBhvr>
                                      <p:to>
                                        <p:strVal val="visible"/>
                                      </p:to>
                                    </p:set>
                                    <p:animEffect transition="in" filter="fade">
                                      <p:cBhvr>
                                        <p:cTn id="56" dur="500"/>
                                        <p:tgtEl>
                                          <p:spTgt spid="4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3"/>
                                        </p:tgtEl>
                                        <p:attrNameLst>
                                          <p:attrName>style.visibility</p:attrName>
                                        </p:attrNameLst>
                                      </p:cBhvr>
                                      <p:to>
                                        <p:strVal val="visible"/>
                                      </p:to>
                                    </p:set>
                                    <p:animEffect transition="in" filter="fade">
                                      <p:cBhvr>
                                        <p:cTn id="59" dur="500"/>
                                        <p:tgtEl>
                                          <p:spTgt spid="43"/>
                                        </p:tgtEl>
                                      </p:cBhvr>
                                    </p:animEffect>
                                  </p:childTnLst>
                                </p:cTn>
                              </p:par>
                              <p:par>
                                <p:cTn id="60" presetID="10" presetClass="entr" presetSubtype="0" fill="hold" nodeType="withEffect">
                                  <p:stCondLst>
                                    <p:cond delay="0"/>
                                  </p:stCondLst>
                                  <p:childTnLst>
                                    <p:set>
                                      <p:cBhvr>
                                        <p:cTn id="61" dur="1" fill="hold">
                                          <p:stCondLst>
                                            <p:cond delay="0"/>
                                          </p:stCondLst>
                                        </p:cTn>
                                        <p:tgtEl>
                                          <p:spTgt spid="44"/>
                                        </p:tgtEl>
                                        <p:attrNameLst>
                                          <p:attrName>style.visibility</p:attrName>
                                        </p:attrNameLst>
                                      </p:cBhvr>
                                      <p:to>
                                        <p:strVal val="visible"/>
                                      </p:to>
                                    </p:set>
                                    <p:animEffect transition="in" filter="fade">
                                      <p:cBhvr>
                                        <p:cTn id="62" dur="500"/>
                                        <p:tgtEl>
                                          <p:spTgt spid="44"/>
                                        </p:tgtEl>
                                      </p:cBhvr>
                                    </p:animEffec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60"/>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45"/>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xit" presetSubtype="0" fill="hold" nodeType="clickEffect">
                                  <p:stCondLst>
                                    <p:cond delay="0"/>
                                  </p:stCondLst>
                                  <p:childTnLst>
                                    <p:set>
                                      <p:cBhvr>
                                        <p:cTn id="74" dur="1" fill="hold">
                                          <p:stCondLst>
                                            <p:cond delay="0"/>
                                          </p:stCondLst>
                                        </p:cTn>
                                        <p:tgtEl>
                                          <p:spTgt spid="45"/>
                                        </p:tgtEl>
                                        <p:attrNameLst>
                                          <p:attrName>style.visibility</p:attrName>
                                        </p:attrNameLst>
                                      </p:cBhvr>
                                      <p:to>
                                        <p:strVal val="hidden"/>
                                      </p:to>
                                    </p:set>
                                  </p:childTnLst>
                                </p:cTn>
                              </p:par>
                              <p:par>
                                <p:cTn id="75" presetID="1" presetClass="entr" presetSubtype="0" fill="hold" nodeType="withEffect">
                                  <p:stCondLst>
                                    <p:cond delay="0"/>
                                  </p:stCondLst>
                                  <p:childTnLst>
                                    <p:set>
                                      <p:cBhvr>
                                        <p:cTn id="76" dur="1" fill="hold">
                                          <p:stCondLst>
                                            <p:cond delay="0"/>
                                          </p:stCondLst>
                                        </p:cTn>
                                        <p:tgtEl>
                                          <p:spTgt spid="46"/>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grpId="0" nodeType="clickEffect">
                                  <p:stCondLst>
                                    <p:cond delay="0"/>
                                  </p:stCondLst>
                                  <p:childTnLst>
                                    <p:set>
                                      <p:cBhvr>
                                        <p:cTn id="80" dur="1" fill="hold">
                                          <p:stCondLst>
                                            <p:cond delay="0"/>
                                          </p:stCondLst>
                                        </p:cTn>
                                        <p:tgtEl>
                                          <p:spTgt spid="53"/>
                                        </p:tgtEl>
                                        <p:attrNameLst>
                                          <p:attrName>style.visibility</p:attrName>
                                        </p:attrNameLst>
                                      </p:cBhvr>
                                      <p:to>
                                        <p:strVal val="visible"/>
                                      </p:to>
                                    </p:set>
                                    <p:animEffect transition="in" filter="fade">
                                      <p:cBhvr>
                                        <p:cTn id="81" dur="500"/>
                                        <p:tgtEl>
                                          <p:spTgt spid="53"/>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52"/>
                                        </p:tgtEl>
                                        <p:attrNameLst>
                                          <p:attrName>style.visibility</p:attrName>
                                        </p:attrNameLst>
                                      </p:cBhvr>
                                      <p:to>
                                        <p:strVal val="visible"/>
                                      </p:to>
                                    </p:set>
                                    <p:animEffect transition="in" filter="fade">
                                      <p:cBhvr>
                                        <p:cTn id="84" dur="500"/>
                                        <p:tgtEl>
                                          <p:spTgt spid="52"/>
                                        </p:tgtEl>
                                      </p:cBhvr>
                                    </p:animEffect>
                                  </p:childTnLst>
                                </p:cTn>
                              </p:par>
                            </p:childTnLst>
                          </p:cTn>
                        </p:par>
                        <p:par>
                          <p:cTn id="85" fill="hold">
                            <p:stCondLst>
                              <p:cond delay="500"/>
                            </p:stCondLst>
                            <p:childTnLst>
                              <p:par>
                                <p:cTn id="86" presetID="1" presetClass="entr" presetSubtype="0" fill="hold" grpId="0" nodeType="afterEffect">
                                  <p:stCondLst>
                                    <p:cond delay="0"/>
                                  </p:stCondLst>
                                  <p:childTnLst>
                                    <p:set>
                                      <p:cBhvr>
                                        <p:cTn id="87" dur="1" fill="hold">
                                          <p:stCondLst>
                                            <p:cond delay="0"/>
                                          </p:stCondLst>
                                        </p:cTn>
                                        <p:tgtEl>
                                          <p:spTgt spid="54"/>
                                        </p:tgtEl>
                                        <p:attrNameLst>
                                          <p:attrName>style.visibility</p:attrName>
                                        </p:attrNameLst>
                                      </p:cBhvr>
                                      <p:to>
                                        <p:strVal val="visible"/>
                                      </p:to>
                                    </p:set>
                                  </p:childTnLst>
                                </p:cTn>
                              </p:par>
                              <p:par>
                                <p:cTn id="88" presetID="1" presetClass="entr" presetSubtype="0" fill="hold" nodeType="withEffect">
                                  <p:stCondLst>
                                    <p:cond delay="0"/>
                                  </p:stCondLst>
                                  <p:childTnLst>
                                    <p:set>
                                      <p:cBhvr>
                                        <p:cTn id="89"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animBg="1"/>
      <p:bldP spid="43" grpId="0" animBg="1"/>
      <p:bldP spid="47" grpId="0" animBg="1"/>
      <p:bldP spid="52" grpId="0" animBg="1"/>
      <p:bldP spid="53" grpId="0" animBg="1"/>
      <p:bldP spid="54" grpId="0" animBg="1"/>
      <p:bldP spid="57" grpId="0" animBg="1"/>
      <p:bldP spid="58" grpId="0" animBg="1"/>
      <p:bldP spid="59"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B0CDC-FFE9-4C1D-B71B-BDD67B0ED6C1}"/>
              </a:ext>
            </a:extLst>
          </p:cNvPr>
          <p:cNvSpPr>
            <a:spLocks noGrp="1"/>
          </p:cNvSpPr>
          <p:nvPr>
            <p:ph type="title"/>
          </p:nvPr>
        </p:nvSpPr>
        <p:spPr/>
        <p:txBody>
          <a:bodyPr/>
          <a:lstStyle/>
          <a:p>
            <a:r>
              <a:rPr lang="en-GB" dirty="0"/>
              <a:t>Some languages are interpreted</a:t>
            </a:r>
          </a:p>
        </p:txBody>
      </p:sp>
      <p:sp>
        <p:nvSpPr>
          <p:cNvPr id="3" name="Footer Placeholder 2">
            <a:extLst>
              <a:ext uri="{FF2B5EF4-FFF2-40B4-BE49-F238E27FC236}">
                <a16:creationId xmlns:a16="http://schemas.microsoft.com/office/drawing/2014/main" id="{51F1B9EA-972F-469A-BBCC-DAC7400020B0}"/>
              </a:ext>
            </a:extLst>
          </p:cNvPr>
          <p:cNvSpPr>
            <a:spLocks noGrp="1"/>
          </p:cNvSpPr>
          <p:nvPr>
            <p:ph type="ftr" sz="quarter" idx="11"/>
          </p:nvPr>
        </p:nvSpPr>
        <p:spPr/>
        <p:txBody>
          <a:bodyPr/>
          <a:lstStyle/>
          <a:p>
            <a:r>
              <a:rPr lang="en-GB" dirty="0"/>
              <a:t>CS 0007 – Summer 2020</a:t>
            </a:r>
          </a:p>
        </p:txBody>
      </p:sp>
      <p:sp>
        <p:nvSpPr>
          <p:cNvPr id="5" name="Slide Number Placeholder 4">
            <a:extLst>
              <a:ext uri="{FF2B5EF4-FFF2-40B4-BE49-F238E27FC236}">
                <a16:creationId xmlns:a16="http://schemas.microsoft.com/office/drawing/2014/main" id="{1D283F4A-AC3E-4C15-BF0B-9EB54A1D68D4}"/>
              </a:ext>
            </a:extLst>
          </p:cNvPr>
          <p:cNvSpPr>
            <a:spLocks noGrp="1"/>
          </p:cNvSpPr>
          <p:nvPr>
            <p:ph type="sldNum" sz="quarter" idx="12"/>
          </p:nvPr>
        </p:nvSpPr>
        <p:spPr/>
        <p:txBody>
          <a:bodyPr/>
          <a:lstStyle/>
          <a:p>
            <a:fld id="{B4AAD609-F83C-4414-814B-B5A2DF99692C}" type="slidenum">
              <a:rPr lang="en-US" smtClean="0"/>
              <a:pPr/>
              <a:t>21</a:t>
            </a:fld>
            <a:endParaRPr lang="en-US" dirty="0"/>
          </a:p>
        </p:txBody>
      </p:sp>
      <p:sp>
        <p:nvSpPr>
          <p:cNvPr id="11" name="Shape 269">
            <a:extLst>
              <a:ext uri="{FF2B5EF4-FFF2-40B4-BE49-F238E27FC236}">
                <a16:creationId xmlns:a16="http://schemas.microsoft.com/office/drawing/2014/main" id="{10ABEAAA-BFC5-415E-8F57-E47CA1DAB1B1}"/>
              </a:ext>
            </a:extLst>
          </p:cNvPr>
          <p:cNvSpPr/>
          <p:nvPr/>
        </p:nvSpPr>
        <p:spPr>
          <a:xfrm>
            <a:off x="897399" y="1434778"/>
            <a:ext cx="2090100" cy="17214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sp>
        <p:nvSpPr>
          <p:cNvPr id="12" name="Shape 270">
            <a:extLst>
              <a:ext uri="{FF2B5EF4-FFF2-40B4-BE49-F238E27FC236}">
                <a16:creationId xmlns:a16="http://schemas.microsoft.com/office/drawing/2014/main" id="{5EBFB82C-884B-4329-BA84-1F92D321FF99}"/>
              </a:ext>
            </a:extLst>
          </p:cNvPr>
          <p:cNvSpPr/>
          <p:nvPr/>
        </p:nvSpPr>
        <p:spPr>
          <a:xfrm>
            <a:off x="4559598" y="1434778"/>
            <a:ext cx="1728000" cy="17214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sp>
        <p:nvSpPr>
          <p:cNvPr id="16" name="TextBox 15">
            <a:extLst>
              <a:ext uri="{FF2B5EF4-FFF2-40B4-BE49-F238E27FC236}">
                <a16:creationId xmlns:a16="http://schemas.microsoft.com/office/drawing/2014/main" id="{E36DFCCD-75C3-4567-9EB4-6AA299E5AFBC}"/>
              </a:ext>
            </a:extLst>
          </p:cNvPr>
          <p:cNvSpPr txBox="1"/>
          <p:nvPr/>
        </p:nvSpPr>
        <p:spPr>
          <a:xfrm>
            <a:off x="931525" y="1695536"/>
            <a:ext cx="1981199" cy="1015663"/>
          </a:xfrm>
          <a:prstGeom prst="rect">
            <a:avLst/>
          </a:prstGeom>
          <a:solidFill>
            <a:schemeClr val="bg1">
              <a:lumMod val="85000"/>
            </a:schemeClr>
          </a:solidFill>
        </p:spPr>
        <p:txBody>
          <a:bodyPr wrap="square" rtlCol="0">
            <a:spAutoFit/>
          </a:bodyPr>
          <a:lstStyle/>
          <a:p>
            <a:pPr algn="ctr"/>
            <a:r>
              <a:rPr lang="en-US" sz="6000" b="1" dirty="0">
                <a:latin typeface="Consolas" charset="0"/>
                <a:ea typeface="Consolas" charset="0"/>
                <a:cs typeface="Consolas" charset="0"/>
              </a:rPr>
              <a:t>Ruby</a:t>
            </a:r>
          </a:p>
        </p:txBody>
      </p:sp>
      <p:sp>
        <p:nvSpPr>
          <p:cNvPr id="17" name="Oval 16">
            <a:extLst>
              <a:ext uri="{FF2B5EF4-FFF2-40B4-BE49-F238E27FC236}">
                <a16:creationId xmlns:a16="http://schemas.microsoft.com/office/drawing/2014/main" id="{4024562F-3F51-4827-A502-081896C0CAA2}"/>
              </a:ext>
            </a:extLst>
          </p:cNvPr>
          <p:cNvSpPr/>
          <p:nvPr/>
        </p:nvSpPr>
        <p:spPr>
          <a:xfrm>
            <a:off x="4629848" y="1557128"/>
            <a:ext cx="1580422" cy="1230924"/>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b="1" u="sng" dirty="0"/>
              <a:t>Interpreter</a:t>
            </a:r>
          </a:p>
        </p:txBody>
      </p:sp>
      <p:sp>
        <p:nvSpPr>
          <p:cNvPr id="20" name="TextBox 19">
            <a:extLst>
              <a:ext uri="{FF2B5EF4-FFF2-40B4-BE49-F238E27FC236}">
                <a16:creationId xmlns:a16="http://schemas.microsoft.com/office/drawing/2014/main" id="{1231414F-5DD5-49A2-BF62-37B9C894D457}"/>
              </a:ext>
            </a:extLst>
          </p:cNvPr>
          <p:cNvSpPr txBox="1"/>
          <p:nvPr/>
        </p:nvSpPr>
        <p:spPr>
          <a:xfrm>
            <a:off x="931524" y="2786846"/>
            <a:ext cx="1981199" cy="369332"/>
          </a:xfrm>
          <a:prstGeom prst="rect">
            <a:avLst/>
          </a:prstGeom>
          <a:noFill/>
        </p:spPr>
        <p:txBody>
          <a:bodyPr wrap="square" rtlCol="0">
            <a:spAutoFit/>
          </a:bodyPr>
          <a:lstStyle/>
          <a:p>
            <a:pPr algn="ctr"/>
            <a:r>
              <a:rPr lang="en-US" sz="1800" b="1" dirty="0"/>
              <a:t>Source Code</a:t>
            </a:r>
          </a:p>
        </p:txBody>
      </p:sp>
      <p:grpSp>
        <p:nvGrpSpPr>
          <p:cNvPr id="25" name="Group 24">
            <a:extLst>
              <a:ext uri="{FF2B5EF4-FFF2-40B4-BE49-F238E27FC236}">
                <a16:creationId xmlns:a16="http://schemas.microsoft.com/office/drawing/2014/main" id="{CE7EC280-1A61-4AA2-9370-F1503D1DEB07}"/>
              </a:ext>
            </a:extLst>
          </p:cNvPr>
          <p:cNvGrpSpPr/>
          <p:nvPr/>
        </p:nvGrpSpPr>
        <p:grpSpPr>
          <a:xfrm>
            <a:off x="1734454" y="2901933"/>
            <a:ext cx="2825146" cy="1435054"/>
            <a:chOff x="1792829" y="2778242"/>
            <a:chExt cx="2825146" cy="1435054"/>
          </a:xfrm>
        </p:grpSpPr>
        <p:sp>
          <p:nvSpPr>
            <p:cNvPr id="26" name="TextBox 25">
              <a:extLst>
                <a:ext uri="{FF2B5EF4-FFF2-40B4-BE49-F238E27FC236}">
                  <a16:creationId xmlns:a16="http://schemas.microsoft.com/office/drawing/2014/main" id="{72EFD205-5A3B-497C-BF3A-7375928C2C50}"/>
                </a:ext>
              </a:extLst>
            </p:cNvPr>
            <p:cNvSpPr txBox="1"/>
            <p:nvPr/>
          </p:nvSpPr>
          <p:spPr>
            <a:xfrm>
              <a:off x="1792829" y="3289966"/>
              <a:ext cx="2182534" cy="923330"/>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ea typeface="Consolas" charset="0"/>
                  <a:cs typeface="Consolas" charset="0"/>
                </a:rPr>
                <a:t>Reads code and translates to the CPU language on the fly!</a:t>
              </a:r>
              <a:endParaRPr lang="en-US" sz="4400" dirty="0">
                <a:ea typeface="Consolas" charset="0"/>
                <a:cs typeface="Consolas" charset="0"/>
              </a:endParaRPr>
            </a:p>
          </p:txBody>
        </p:sp>
        <p:cxnSp>
          <p:nvCxnSpPr>
            <p:cNvPr id="27" name="Curved Connector 31">
              <a:extLst>
                <a:ext uri="{FF2B5EF4-FFF2-40B4-BE49-F238E27FC236}">
                  <a16:creationId xmlns:a16="http://schemas.microsoft.com/office/drawing/2014/main" id="{96DF4254-7624-4EB9-95C2-E706FD95F15A}"/>
                </a:ext>
              </a:extLst>
            </p:cNvPr>
            <p:cNvCxnSpPr>
              <a:cxnSpLocks/>
              <a:stCxn id="26" idx="0"/>
            </p:cNvCxnSpPr>
            <p:nvPr/>
          </p:nvCxnSpPr>
          <p:spPr>
            <a:xfrm rot="5400000" flipH="1" flipV="1">
              <a:off x="3495173" y="2167165"/>
              <a:ext cx="511725" cy="1733879"/>
            </a:xfrm>
            <a:prstGeom prst="curvedConnector2">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pic>
        <p:nvPicPr>
          <p:cNvPr id="39" name="Picture 38" descr="A circuit board&#10;&#10;Description automatically generated">
            <a:extLst>
              <a:ext uri="{FF2B5EF4-FFF2-40B4-BE49-F238E27FC236}">
                <a16:creationId xmlns:a16="http://schemas.microsoft.com/office/drawing/2014/main" id="{D3C16A71-74EC-4399-87CE-11A23959945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59829" y="1631613"/>
            <a:ext cx="1143507" cy="1143507"/>
          </a:xfrm>
          <a:prstGeom prst="rect">
            <a:avLst/>
          </a:prstGeom>
        </p:spPr>
      </p:pic>
      <p:sp>
        <p:nvSpPr>
          <p:cNvPr id="29" name="Right Arrow 21">
            <a:extLst>
              <a:ext uri="{FF2B5EF4-FFF2-40B4-BE49-F238E27FC236}">
                <a16:creationId xmlns:a16="http://schemas.microsoft.com/office/drawing/2014/main" id="{B373EE38-BC34-435B-AD60-5BF3D024720E}"/>
              </a:ext>
            </a:extLst>
          </p:cNvPr>
          <p:cNvSpPr/>
          <p:nvPr/>
        </p:nvSpPr>
        <p:spPr>
          <a:xfrm>
            <a:off x="3021625" y="1811940"/>
            <a:ext cx="1495016" cy="838200"/>
          </a:xfrm>
          <a:prstGeom prst="rightArrow">
            <a:avLst/>
          </a:prstGeom>
          <a:solidFill>
            <a:srgbClr val="F0CF5B"/>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100"/>
          </a:p>
        </p:txBody>
      </p:sp>
      <p:sp>
        <p:nvSpPr>
          <p:cNvPr id="30" name="Rectangle 29">
            <a:extLst>
              <a:ext uri="{FF2B5EF4-FFF2-40B4-BE49-F238E27FC236}">
                <a16:creationId xmlns:a16="http://schemas.microsoft.com/office/drawing/2014/main" id="{B577BA57-AF27-4CB0-BFDC-04D515B50E17}"/>
              </a:ext>
            </a:extLst>
          </p:cNvPr>
          <p:cNvSpPr/>
          <p:nvPr/>
        </p:nvSpPr>
        <p:spPr>
          <a:xfrm>
            <a:off x="3182535" y="1429443"/>
            <a:ext cx="867713" cy="56753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Run this!</a:t>
            </a:r>
          </a:p>
        </p:txBody>
      </p:sp>
      <p:sp>
        <p:nvSpPr>
          <p:cNvPr id="43" name="Right Arrow 20">
            <a:extLst>
              <a:ext uri="{FF2B5EF4-FFF2-40B4-BE49-F238E27FC236}">
                <a16:creationId xmlns:a16="http://schemas.microsoft.com/office/drawing/2014/main" id="{A175484F-0C76-47C8-8167-1EBD28FE44EB}"/>
              </a:ext>
            </a:extLst>
          </p:cNvPr>
          <p:cNvSpPr/>
          <p:nvPr/>
        </p:nvSpPr>
        <p:spPr>
          <a:xfrm>
            <a:off x="6416322" y="1811940"/>
            <a:ext cx="1143507" cy="838200"/>
          </a:xfrm>
          <a:prstGeom prst="rightArrow">
            <a:avLst/>
          </a:prstGeom>
          <a:solidFill>
            <a:srgbClr val="CE414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grpSp>
        <p:nvGrpSpPr>
          <p:cNvPr id="23" name="Group 22">
            <a:extLst>
              <a:ext uri="{FF2B5EF4-FFF2-40B4-BE49-F238E27FC236}">
                <a16:creationId xmlns:a16="http://schemas.microsoft.com/office/drawing/2014/main" id="{8FF9912D-C1CB-41EA-B436-314A5E89438C}"/>
              </a:ext>
            </a:extLst>
          </p:cNvPr>
          <p:cNvGrpSpPr/>
          <p:nvPr/>
        </p:nvGrpSpPr>
        <p:grpSpPr>
          <a:xfrm>
            <a:off x="6210270" y="705428"/>
            <a:ext cx="799614" cy="567531"/>
            <a:chOff x="6535109" y="1122974"/>
            <a:chExt cx="799614" cy="567531"/>
          </a:xfrm>
        </p:grpSpPr>
        <p:sp>
          <p:nvSpPr>
            <p:cNvPr id="22" name="Speech Bubble: Oval 21">
              <a:extLst>
                <a:ext uri="{FF2B5EF4-FFF2-40B4-BE49-F238E27FC236}">
                  <a16:creationId xmlns:a16="http://schemas.microsoft.com/office/drawing/2014/main" id="{829BFFB2-3718-4F56-8CA6-E513F1846A19}"/>
                </a:ext>
              </a:extLst>
            </p:cNvPr>
            <p:cNvSpPr/>
            <p:nvPr/>
          </p:nvSpPr>
          <p:spPr>
            <a:xfrm>
              <a:off x="6535109" y="1122974"/>
              <a:ext cx="799614" cy="567531"/>
            </a:xfrm>
            <a:prstGeom prst="wedgeEllipseCallout">
              <a:avLst>
                <a:gd name="adj1" fmla="val -39363"/>
                <a:gd name="adj2" fmla="val 6995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4" name="Picture 43" descr="A picture containing drawing&#10;&#10;Description automatically generated">
              <a:extLst>
                <a:ext uri="{FF2B5EF4-FFF2-40B4-BE49-F238E27FC236}">
                  <a16:creationId xmlns:a16="http://schemas.microsoft.com/office/drawing/2014/main" id="{9EC4666C-C481-4949-85F8-C132807884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8499" y="1173455"/>
              <a:ext cx="692834" cy="461890"/>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28" name="Group 27">
            <a:extLst>
              <a:ext uri="{FF2B5EF4-FFF2-40B4-BE49-F238E27FC236}">
                <a16:creationId xmlns:a16="http://schemas.microsoft.com/office/drawing/2014/main" id="{59E2B916-D44E-44E2-B800-2CEACAF387B4}"/>
              </a:ext>
            </a:extLst>
          </p:cNvPr>
          <p:cNvGrpSpPr/>
          <p:nvPr/>
        </p:nvGrpSpPr>
        <p:grpSpPr>
          <a:xfrm>
            <a:off x="3230032" y="705428"/>
            <a:ext cx="799614" cy="567531"/>
            <a:chOff x="4752158" y="1054012"/>
            <a:chExt cx="799614" cy="567531"/>
          </a:xfrm>
        </p:grpSpPr>
        <p:sp>
          <p:nvSpPr>
            <p:cNvPr id="45" name="Speech Bubble: Oval 44">
              <a:extLst>
                <a:ext uri="{FF2B5EF4-FFF2-40B4-BE49-F238E27FC236}">
                  <a16:creationId xmlns:a16="http://schemas.microsoft.com/office/drawing/2014/main" id="{D4FE4DB4-B631-4179-B86C-ECC64E7CFFE4}"/>
                </a:ext>
              </a:extLst>
            </p:cNvPr>
            <p:cNvSpPr/>
            <p:nvPr/>
          </p:nvSpPr>
          <p:spPr>
            <a:xfrm>
              <a:off x="4752158" y="1054012"/>
              <a:ext cx="799614" cy="567531"/>
            </a:xfrm>
            <a:prstGeom prst="wedgeEllipseCallout">
              <a:avLst>
                <a:gd name="adj1" fmla="val -57363"/>
                <a:gd name="adj2" fmla="val 7145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6" name="Picture 45" descr="A close up of a logo&#10;&#10;Description automatically generated">
              <a:extLst>
                <a:ext uri="{FF2B5EF4-FFF2-40B4-BE49-F238E27FC236}">
                  <a16:creationId xmlns:a16="http://schemas.microsoft.com/office/drawing/2014/main" id="{155C6AC1-C4AE-4192-AD84-2F5FF2E43C2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5548" y="1107392"/>
              <a:ext cx="692834" cy="465476"/>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47" name="Group 46">
            <a:extLst>
              <a:ext uri="{FF2B5EF4-FFF2-40B4-BE49-F238E27FC236}">
                <a16:creationId xmlns:a16="http://schemas.microsoft.com/office/drawing/2014/main" id="{A3B41053-E90A-4B1F-B8CA-4AE75FB48C1A}"/>
              </a:ext>
            </a:extLst>
          </p:cNvPr>
          <p:cNvGrpSpPr/>
          <p:nvPr/>
        </p:nvGrpSpPr>
        <p:grpSpPr>
          <a:xfrm>
            <a:off x="7063274" y="720961"/>
            <a:ext cx="799614" cy="567531"/>
            <a:chOff x="6535109" y="1122974"/>
            <a:chExt cx="799614" cy="567531"/>
          </a:xfrm>
        </p:grpSpPr>
        <p:sp>
          <p:nvSpPr>
            <p:cNvPr id="48" name="Speech Bubble: Oval 47">
              <a:extLst>
                <a:ext uri="{FF2B5EF4-FFF2-40B4-BE49-F238E27FC236}">
                  <a16:creationId xmlns:a16="http://schemas.microsoft.com/office/drawing/2014/main" id="{C10ACE51-9585-4699-BDFD-CDB8F38B3144}"/>
                </a:ext>
              </a:extLst>
            </p:cNvPr>
            <p:cNvSpPr/>
            <p:nvPr/>
          </p:nvSpPr>
          <p:spPr>
            <a:xfrm>
              <a:off x="6535109" y="1122974"/>
              <a:ext cx="799614" cy="567531"/>
            </a:xfrm>
            <a:prstGeom prst="wedgeEllipseCallout">
              <a:avLst>
                <a:gd name="adj1" fmla="val 32109"/>
                <a:gd name="adj2" fmla="val 10278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9" name="Picture 48" descr="A picture containing drawing&#10;&#10;Description automatically generated">
              <a:extLst>
                <a:ext uri="{FF2B5EF4-FFF2-40B4-BE49-F238E27FC236}">
                  <a16:creationId xmlns:a16="http://schemas.microsoft.com/office/drawing/2014/main" id="{BE053B2B-DC2F-4565-BB7C-1BA019894DA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88499" y="1173455"/>
              <a:ext cx="692834" cy="461890"/>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50" name="Group 49">
            <a:extLst>
              <a:ext uri="{FF2B5EF4-FFF2-40B4-BE49-F238E27FC236}">
                <a16:creationId xmlns:a16="http://schemas.microsoft.com/office/drawing/2014/main" id="{FD603043-9BCC-4B95-B568-541186C0C5B0}"/>
              </a:ext>
            </a:extLst>
          </p:cNvPr>
          <p:cNvGrpSpPr/>
          <p:nvPr/>
        </p:nvGrpSpPr>
        <p:grpSpPr>
          <a:xfrm>
            <a:off x="4083036" y="705428"/>
            <a:ext cx="799614" cy="567531"/>
            <a:chOff x="4752158" y="1054012"/>
            <a:chExt cx="799614" cy="567531"/>
          </a:xfrm>
        </p:grpSpPr>
        <p:sp>
          <p:nvSpPr>
            <p:cNvPr id="51" name="Speech Bubble: Oval 50">
              <a:extLst>
                <a:ext uri="{FF2B5EF4-FFF2-40B4-BE49-F238E27FC236}">
                  <a16:creationId xmlns:a16="http://schemas.microsoft.com/office/drawing/2014/main" id="{A9685554-6161-44D2-A50B-74F3633B5F6D}"/>
                </a:ext>
              </a:extLst>
            </p:cNvPr>
            <p:cNvSpPr/>
            <p:nvPr/>
          </p:nvSpPr>
          <p:spPr>
            <a:xfrm>
              <a:off x="4752158" y="1054012"/>
              <a:ext cx="799614" cy="567531"/>
            </a:xfrm>
            <a:prstGeom prst="wedgeEllipseCallout">
              <a:avLst>
                <a:gd name="adj1" fmla="val 42698"/>
                <a:gd name="adj2" fmla="val 6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2" name="Picture 51" descr="A close up of a logo&#10;&#10;Description automatically generated">
              <a:extLst>
                <a:ext uri="{FF2B5EF4-FFF2-40B4-BE49-F238E27FC236}">
                  <a16:creationId xmlns:a16="http://schemas.microsoft.com/office/drawing/2014/main" id="{2637890D-0858-454D-8DB3-D10FB5D781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5548" y="1107392"/>
              <a:ext cx="692834" cy="465476"/>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sp>
        <p:nvSpPr>
          <p:cNvPr id="59" name="Shape 270">
            <a:extLst>
              <a:ext uri="{FF2B5EF4-FFF2-40B4-BE49-F238E27FC236}">
                <a16:creationId xmlns:a16="http://schemas.microsoft.com/office/drawing/2014/main" id="{FD1355C5-7C96-4AEA-BE00-BEBA919BE02E}"/>
              </a:ext>
            </a:extLst>
          </p:cNvPr>
          <p:cNvSpPr/>
          <p:nvPr/>
        </p:nvSpPr>
        <p:spPr>
          <a:xfrm>
            <a:off x="4559598" y="3873075"/>
            <a:ext cx="1728000" cy="17214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sp>
        <p:nvSpPr>
          <p:cNvPr id="60" name="Oval 59">
            <a:extLst>
              <a:ext uri="{FF2B5EF4-FFF2-40B4-BE49-F238E27FC236}">
                <a16:creationId xmlns:a16="http://schemas.microsoft.com/office/drawing/2014/main" id="{97B8293A-9A8B-4FA6-80FD-6CA87D2C0FF7}"/>
              </a:ext>
            </a:extLst>
          </p:cNvPr>
          <p:cNvSpPr/>
          <p:nvPr/>
        </p:nvSpPr>
        <p:spPr>
          <a:xfrm>
            <a:off x="4629848" y="3995425"/>
            <a:ext cx="1580422" cy="1230924"/>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b="1" u="sng" dirty="0"/>
              <a:t>Interpreter</a:t>
            </a:r>
          </a:p>
        </p:txBody>
      </p:sp>
      <p:sp>
        <p:nvSpPr>
          <p:cNvPr id="62" name="Right Arrow 20">
            <a:extLst>
              <a:ext uri="{FF2B5EF4-FFF2-40B4-BE49-F238E27FC236}">
                <a16:creationId xmlns:a16="http://schemas.microsoft.com/office/drawing/2014/main" id="{9CCC38A9-32A7-481B-8713-3BB85856F5CC}"/>
              </a:ext>
            </a:extLst>
          </p:cNvPr>
          <p:cNvSpPr/>
          <p:nvPr/>
        </p:nvSpPr>
        <p:spPr>
          <a:xfrm>
            <a:off x="6416322" y="4250237"/>
            <a:ext cx="1143507" cy="838200"/>
          </a:xfrm>
          <a:prstGeom prst="rightArrow">
            <a:avLst/>
          </a:prstGeom>
          <a:solidFill>
            <a:srgbClr val="CE414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grpSp>
        <p:nvGrpSpPr>
          <p:cNvPr id="69" name="Group 68">
            <a:extLst>
              <a:ext uri="{FF2B5EF4-FFF2-40B4-BE49-F238E27FC236}">
                <a16:creationId xmlns:a16="http://schemas.microsoft.com/office/drawing/2014/main" id="{B11B72DF-B4C7-46CA-8BCC-D59954F089C1}"/>
              </a:ext>
            </a:extLst>
          </p:cNvPr>
          <p:cNvGrpSpPr/>
          <p:nvPr/>
        </p:nvGrpSpPr>
        <p:grpSpPr>
          <a:xfrm>
            <a:off x="4083036" y="3143725"/>
            <a:ext cx="799614" cy="567531"/>
            <a:chOff x="4752158" y="1054012"/>
            <a:chExt cx="799614" cy="567531"/>
          </a:xfrm>
        </p:grpSpPr>
        <p:sp>
          <p:nvSpPr>
            <p:cNvPr id="70" name="Speech Bubble: Oval 69">
              <a:extLst>
                <a:ext uri="{FF2B5EF4-FFF2-40B4-BE49-F238E27FC236}">
                  <a16:creationId xmlns:a16="http://schemas.microsoft.com/office/drawing/2014/main" id="{8BC70701-FEB8-47E4-BFB5-287B84DD1928}"/>
                </a:ext>
              </a:extLst>
            </p:cNvPr>
            <p:cNvSpPr/>
            <p:nvPr/>
          </p:nvSpPr>
          <p:spPr>
            <a:xfrm>
              <a:off x="4752158" y="1054012"/>
              <a:ext cx="799614" cy="567531"/>
            </a:xfrm>
            <a:prstGeom prst="wedgeEllipseCallout">
              <a:avLst>
                <a:gd name="adj1" fmla="val 42698"/>
                <a:gd name="adj2" fmla="val 625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1" name="Picture 70" descr="A close up of a logo&#10;&#10;Description automatically generated">
              <a:extLst>
                <a:ext uri="{FF2B5EF4-FFF2-40B4-BE49-F238E27FC236}">
                  <a16:creationId xmlns:a16="http://schemas.microsoft.com/office/drawing/2014/main" id="{B2BFA1A9-AE4E-42D3-B77F-A8AD99C33E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5548" y="1107392"/>
              <a:ext cx="692834" cy="465476"/>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72" name="Group 71">
            <a:extLst>
              <a:ext uri="{FF2B5EF4-FFF2-40B4-BE49-F238E27FC236}">
                <a16:creationId xmlns:a16="http://schemas.microsoft.com/office/drawing/2014/main" id="{0E7BD92C-E12F-4E8C-877F-7A02C096BDD4}"/>
              </a:ext>
            </a:extLst>
          </p:cNvPr>
          <p:cNvGrpSpPr/>
          <p:nvPr/>
        </p:nvGrpSpPr>
        <p:grpSpPr>
          <a:xfrm rot="21406024">
            <a:off x="7535659" y="4151375"/>
            <a:ext cx="1473283" cy="1376579"/>
            <a:chOff x="754596" y="824457"/>
            <a:chExt cx="2033389" cy="1899920"/>
          </a:xfrm>
        </p:grpSpPr>
        <p:pic>
          <p:nvPicPr>
            <p:cNvPr id="73" name="Picture 72" descr="A picture containing electronics, circuit&#10;&#10;Description automatically generated">
              <a:extLst>
                <a:ext uri="{FF2B5EF4-FFF2-40B4-BE49-F238E27FC236}">
                  <a16:creationId xmlns:a16="http://schemas.microsoft.com/office/drawing/2014/main" id="{9DEFE34D-FDEE-42DF-AF21-7D7CEC6CAB9D}"/>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1094" b="59180" l="2961" r="52392">
                          <a14:foregroundMark x1="18679" y1="25391" x2="19590" y2="24414"/>
                          <a14:foregroundMark x1="19818" y1="23438" x2="21868" y2="23633"/>
                          <a14:foregroundMark x1="22551" y1="24219" x2="19362" y2="23633"/>
                          <a14:foregroundMark x1="14351" y1="29688" x2="10478" y2="38867"/>
                          <a14:foregroundMark x1="10478" y1="38867" x2="6834" y2="41797"/>
                          <a14:foregroundMark x1="12301" y1="35742" x2="5923" y2="43945"/>
                          <a14:foregroundMark x1="5923" y1="43945" x2="5923" y2="43945"/>
                          <a14:foregroundMark x1="7289" y1="44922" x2="22779" y2="48633"/>
                          <a14:foregroundMark x1="22779" y1="48633" x2="29613" y2="52344"/>
                          <a14:foregroundMark x1="28702" y1="51758" x2="31891" y2="53906"/>
                          <a14:foregroundMark x1="25968" y1="50781" x2="32118" y2="53516"/>
                          <a14:foregroundMark x1="6606" y1="45508" x2="39636" y2="57031"/>
                          <a14:foregroundMark x1="38497" y1="58398" x2="15718" y2="51172"/>
                          <a14:foregroundMark x1="48469" y1="34700" x2="47472" y2="37264"/>
                          <a14:foregroundMark x1="49203" y1="35547" x2="49489" y2="35126"/>
                          <a14:foregroundMark x1="43335" y1="46680" x2="40091" y2="51953"/>
                          <a14:foregroundMark x1="43456" y1="46484" x2="43335" y2="46680"/>
                          <a14:foregroundMark x1="44478" y1="44822" x2="43816" y2="45898"/>
                          <a14:foregroundMark x1="50248" y1="35443" x2="49078" y2="37345"/>
                          <a14:foregroundMark x1="45227" y1="45898" x2="45818" y2="45201"/>
                          <a14:foregroundMark x1="44564" y1="46680" x2="44730" y2="46484"/>
                          <a14:foregroundMark x1="40091" y1="51953" x2="44564" y2="46680"/>
                          <a14:foregroundMark x1="45228" y1="46680" x2="41686" y2="52148"/>
                          <a14:foregroundMark x1="45355" y1="46484" x2="45228" y2="46680"/>
                          <a14:foregroundMark x1="46129" y1="45290" x2="45735" y2="45898"/>
                          <a14:foregroundMark x1="43949" y1="46680" x2="44030" y2="46484"/>
                          <a14:foregroundMark x1="41686" y1="52148" x2="43949" y2="46680"/>
                          <a14:foregroundMark x1="42597" y1="51563" x2="37130" y2="57422"/>
                          <a14:foregroundMark x1="50110" y1="37397" x2="51022" y2="35766"/>
                          <a14:foregroundMark x1="45359" y1="45898" x2="45758" y2="45184"/>
                          <a14:foregroundMark x1="44921" y1="46680" x2="45031" y2="46484"/>
                          <a14:foregroundMark x1="40774" y1="54102" x2="44921" y2="46680"/>
                          <a14:foregroundMark x1="49495" y1="32242" x2="25285" y2="25195"/>
                          <a14:foregroundMark x1="25285" y1="25195" x2="48519" y2="31055"/>
                          <a14:foregroundMark x1="48519" y1="31055" x2="25968" y2="24023"/>
                          <a14:foregroundMark x1="25968" y1="24023" x2="37813" y2="28125"/>
                          <a14:foregroundMark x1="37813" y1="28125" x2="41913" y2="30859"/>
                          <a14:foregroundMark x1="48747" y1="31445" x2="49595" y2="32081"/>
                          <a14:foregroundMark x1="25740" y1="24414" x2="18907" y2="21484"/>
                          <a14:foregroundMark x1="18223" y1="22656" x2="14123" y2="27930"/>
                          <a14:foregroundMark x1="17312" y1="24219" x2="12301" y2="33203"/>
                          <a14:foregroundMark x1="12301" y1="33203" x2="11617" y2="33984"/>
                          <a14:foregroundMark x1="12301" y1="31836" x2="9112" y2="37500"/>
                          <a14:foregroundMark x1="12756" y1="32813" x2="6606" y2="41406"/>
                          <a14:foregroundMark x1="6606" y1="41406" x2="12073" y2="35742"/>
                          <a14:foregroundMark x1="8200" y1="39648" x2="5239" y2="44336"/>
                          <a14:foregroundMark x1="5923" y1="45313" x2="4328" y2="45313"/>
                          <a14:foregroundMark x1="7062" y1="46094" x2="4328" y2="44727"/>
                          <a14:foregroundMark x1="15262" y1="51367" x2="3189" y2="45313"/>
                          <a14:foregroundMark x1="45465" y1="46680" x2="45558" y2="46484"/>
                          <a14:foregroundMark x1="40091" y1="58008" x2="45465" y2="46680"/>
                          <a14:foregroundMark x1="38952" y1="59180" x2="39863" y2="59180"/>
                          <a14:foregroundMark x1="45695" y1="46680" x2="45786" y2="46484"/>
                          <a14:foregroundMark x1="40774" y1="57227" x2="45695" y2="46680"/>
                          <a14:foregroundMark x1="50797" y1="35156" x2="51481" y2="33789"/>
                          <a14:foregroundMark x1="51253" y1="32617" x2="48747" y2="31250"/>
                          <a14:foregroundMark x1="49886" y1="36914" x2="48947" y2="38477"/>
                          <a14:foregroundMark x1="49203" y1="46680" x2="49301" y2="46484"/>
                          <a14:foregroundMark x1="45103" y1="43555" x2="45103" y2="43555"/>
                          <a14:foregroundMark x1="46469" y1="41797" x2="46469" y2="41797"/>
                          <a14:foregroundMark x1="46697" y1="42969" x2="46697" y2="42969"/>
                          <a14:foregroundMark x1="46241" y1="43750" x2="46241" y2="43750"/>
                          <a14:foregroundMark x1="47608" y1="40820" x2="47608" y2="40820"/>
                          <a14:foregroundMark x1="47836" y1="40234" x2="47836" y2="40234"/>
                          <a14:foregroundMark x1="49431" y1="39453" x2="49431" y2="39453"/>
                          <a14:foregroundMark x1="48747" y1="41016" x2="48747" y2="41016"/>
                          <a14:foregroundMark x1="47153" y1="42578" x2="47153" y2="42578"/>
                          <a14:foregroundMark x1="46925" y1="43945" x2="46925" y2="43945"/>
                          <a14:foregroundMark x1="47608" y1="42578" x2="47608" y2="42578"/>
                          <a14:foregroundMark x1="47608" y1="43359" x2="47608" y2="43359"/>
                          <a14:foregroundMark x1="46469" y1="45508" x2="46469" y2="45508"/>
                          <a14:foregroundMark x1="49658" y1="38867" x2="49658" y2="38867"/>
                          <a14:foregroundMark x1="50342" y1="38086" x2="50342" y2="38086"/>
                          <a14:backgroundMark x1="52119" y1="37825" x2="52164" y2="37500"/>
                          <a14:backgroundMark x1="50797" y1="47461" x2="51077" y2="45424"/>
                          <a14:backgroundMark x1="52164" y1="37500" x2="52141" y2="37834"/>
                          <a14:backgroundMark x1="55353" y1="33398" x2="53403" y2="36558"/>
                          <a14:backgroundMark x1="49970" y1="45508" x2="49658" y2="46289"/>
                          <a14:backgroundMark x1="50595" y1="43945" x2="49970" y2="45508"/>
                          <a14:backgroundMark x1="50673" y1="43750" x2="50595" y2="43945"/>
                          <a14:backgroundMark x1="50751" y1="43555" x2="50673" y2="43750"/>
                          <a14:backgroundMark x1="50829" y1="43359" x2="50751" y2="43555"/>
                          <a14:backgroundMark x1="50985" y1="42969" x2="50829" y2="43359"/>
                          <a14:backgroundMark x1="51141" y1="42578" x2="50985" y2="42969"/>
                          <a14:backgroundMark x1="51454" y1="41797" x2="51141" y2="42578"/>
                          <a14:backgroundMark x1="51767" y1="41016" x2="51454" y2="41797"/>
                          <a14:backgroundMark x1="51845" y1="40820" x2="51767" y2="41016"/>
                          <a14:backgroundMark x1="52079" y1="40234" x2="51845" y2="40820"/>
                          <a14:backgroundMark x1="52392" y1="39453" x2="52079" y2="40234"/>
                          <a14:backgroundMark x1="49886" y1="46484" x2="49886" y2="46484"/>
                          <a14:backgroundMark x1="49203" y1="46680" x2="49203" y2="46680"/>
                          <a14:backgroundMark x1="49203" y1="45898" x2="49203" y2="46484"/>
                        </a14:backgroundRemoval>
                      </a14:imgEffect>
                    </a14:imgLayer>
                  </a14:imgProps>
                </a:ext>
                <a:ext uri="{28A0092B-C50C-407E-A947-70E740481C1C}">
                  <a14:useLocalDpi xmlns:a14="http://schemas.microsoft.com/office/drawing/2010/main" val="0"/>
                </a:ext>
              </a:extLst>
            </a:blip>
            <a:srcRect l="4564" t="20758" r="48251" b="40283"/>
            <a:stretch/>
          </p:blipFill>
          <p:spPr>
            <a:xfrm>
              <a:off x="754596" y="824457"/>
              <a:ext cx="1973042" cy="1899920"/>
            </a:xfrm>
            <a:prstGeom prst="rect">
              <a:avLst/>
            </a:prstGeom>
          </p:spPr>
        </p:pic>
        <p:sp>
          <p:nvSpPr>
            <p:cNvPr id="74" name="Rectangle 73">
              <a:extLst>
                <a:ext uri="{FF2B5EF4-FFF2-40B4-BE49-F238E27FC236}">
                  <a16:creationId xmlns:a16="http://schemas.microsoft.com/office/drawing/2014/main" id="{33E791FB-DB75-43DF-B396-2E836AC08E30}"/>
                </a:ext>
              </a:extLst>
            </p:cNvPr>
            <p:cNvSpPr/>
            <p:nvPr/>
          </p:nvSpPr>
          <p:spPr>
            <a:xfrm>
              <a:off x="2652585" y="1801533"/>
              <a:ext cx="135400" cy="425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grpSp>
        <p:nvGrpSpPr>
          <p:cNvPr id="77" name="Group 76">
            <a:extLst>
              <a:ext uri="{FF2B5EF4-FFF2-40B4-BE49-F238E27FC236}">
                <a16:creationId xmlns:a16="http://schemas.microsoft.com/office/drawing/2014/main" id="{B4895543-26DC-4B21-BC86-1726175812CD}"/>
              </a:ext>
            </a:extLst>
          </p:cNvPr>
          <p:cNvGrpSpPr/>
          <p:nvPr/>
        </p:nvGrpSpPr>
        <p:grpSpPr>
          <a:xfrm>
            <a:off x="7318286" y="3202741"/>
            <a:ext cx="799614" cy="567531"/>
            <a:chOff x="7063274" y="3159258"/>
            <a:chExt cx="799614" cy="567531"/>
          </a:xfrm>
        </p:grpSpPr>
        <p:sp>
          <p:nvSpPr>
            <p:cNvPr id="67" name="Speech Bubble: Oval 66">
              <a:extLst>
                <a:ext uri="{FF2B5EF4-FFF2-40B4-BE49-F238E27FC236}">
                  <a16:creationId xmlns:a16="http://schemas.microsoft.com/office/drawing/2014/main" id="{8931E290-20EA-4530-9E82-6DC3B649B8D5}"/>
                </a:ext>
              </a:extLst>
            </p:cNvPr>
            <p:cNvSpPr/>
            <p:nvPr/>
          </p:nvSpPr>
          <p:spPr>
            <a:xfrm>
              <a:off x="7063274" y="3159258"/>
              <a:ext cx="799614" cy="567531"/>
            </a:xfrm>
            <a:prstGeom prst="wedgeEllipseCallout">
              <a:avLst>
                <a:gd name="adj1" fmla="val 32109"/>
                <a:gd name="adj2" fmla="val 10278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6" name="Picture 75" descr="A close up of a flower&#10;&#10;Description automatically generated">
              <a:extLst>
                <a:ext uri="{FF2B5EF4-FFF2-40B4-BE49-F238E27FC236}">
                  <a16:creationId xmlns:a16="http://schemas.microsoft.com/office/drawing/2014/main" id="{3641255D-EBE6-4E5D-B65C-18830541D12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16664" y="3213311"/>
              <a:ext cx="692834" cy="461891"/>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78" name="Group 77">
            <a:extLst>
              <a:ext uri="{FF2B5EF4-FFF2-40B4-BE49-F238E27FC236}">
                <a16:creationId xmlns:a16="http://schemas.microsoft.com/office/drawing/2014/main" id="{E738B387-2AAB-46DC-AAEE-0CA319C31279}"/>
              </a:ext>
            </a:extLst>
          </p:cNvPr>
          <p:cNvGrpSpPr/>
          <p:nvPr/>
        </p:nvGrpSpPr>
        <p:grpSpPr>
          <a:xfrm>
            <a:off x="6317050" y="3202741"/>
            <a:ext cx="799614" cy="567531"/>
            <a:chOff x="7063274" y="3159258"/>
            <a:chExt cx="799614" cy="567531"/>
          </a:xfrm>
        </p:grpSpPr>
        <p:sp>
          <p:nvSpPr>
            <p:cNvPr id="79" name="Speech Bubble: Oval 78">
              <a:extLst>
                <a:ext uri="{FF2B5EF4-FFF2-40B4-BE49-F238E27FC236}">
                  <a16:creationId xmlns:a16="http://schemas.microsoft.com/office/drawing/2014/main" id="{86A28B9E-8249-40BC-97DB-DA69AAE5C210}"/>
                </a:ext>
              </a:extLst>
            </p:cNvPr>
            <p:cNvSpPr/>
            <p:nvPr/>
          </p:nvSpPr>
          <p:spPr>
            <a:xfrm>
              <a:off x="7063274" y="3159258"/>
              <a:ext cx="799614" cy="567531"/>
            </a:xfrm>
            <a:prstGeom prst="wedgeEllipseCallout">
              <a:avLst>
                <a:gd name="adj1" fmla="val -44657"/>
                <a:gd name="adj2" fmla="val 5802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0" name="Picture 79" descr="A close up of a flower&#10;&#10;Description automatically generated">
              <a:extLst>
                <a:ext uri="{FF2B5EF4-FFF2-40B4-BE49-F238E27FC236}">
                  <a16:creationId xmlns:a16="http://schemas.microsoft.com/office/drawing/2014/main" id="{BA4930EB-1DE7-49CC-BA8B-1EAC2AF2E45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7116664" y="3213311"/>
              <a:ext cx="692834" cy="461891"/>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spTree>
    <p:extLst>
      <p:ext uri="{BB962C8B-B14F-4D97-AF65-F5344CB8AC3E}">
        <p14:creationId xmlns:p14="http://schemas.microsoft.com/office/powerpoint/2010/main" val="20629489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0"/>
                                        </p:tgtEl>
                                        <p:attrNameLst>
                                          <p:attrName>style.visibility</p:attrName>
                                        </p:attrNameLst>
                                      </p:cBhvr>
                                      <p:to>
                                        <p:strVal val="visible"/>
                                      </p:to>
                                    </p:set>
                                    <p:animEffect transition="in" filter="fade">
                                      <p:cBhvr>
                                        <p:cTn id="11" dur="500"/>
                                        <p:tgtEl>
                                          <p:spTgt spid="3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9"/>
                                        </p:tgtEl>
                                        <p:attrNameLst>
                                          <p:attrName>style.visibility</p:attrName>
                                        </p:attrNameLst>
                                      </p:cBhvr>
                                      <p:to>
                                        <p:strVal val="visible"/>
                                      </p:to>
                                    </p:set>
                                    <p:animEffect transition="in" filter="fade">
                                      <p:cBhvr>
                                        <p:cTn id="14" dur="500"/>
                                        <p:tgtEl>
                                          <p:spTgt spid="29"/>
                                        </p:tgtEl>
                                      </p:cBhvr>
                                    </p:animEffect>
                                  </p:childTnLst>
                                </p:cTn>
                              </p:par>
                              <p:par>
                                <p:cTn id="15" presetID="10" presetClass="entr" presetSubtype="0" fill="hold" nodeType="with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500"/>
                                        <p:tgtEl>
                                          <p:spTgt spid="28"/>
                                        </p:tgtEl>
                                      </p:cBhvr>
                                    </p:animEffect>
                                  </p:childTnLst>
                                </p:cTn>
                              </p:par>
                            </p:childTnLst>
                          </p:cTn>
                        </p:par>
                      </p:childTnLst>
                    </p:cTn>
                  </p:par>
                  <p:par>
                    <p:cTn id="18" fill="hold">
                      <p:stCondLst>
                        <p:cond delay="indefinite"/>
                      </p:stCondLst>
                      <p:childTnLst>
                        <p:par>
                          <p:cTn id="19" fill="hold">
                            <p:stCondLst>
                              <p:cond delay="0"/>
                            </p:stCondLst>
                            <p:childTnLst>
                              <p:par>
                                <p:cTn id="20" presetID="1" presetClass="exit" presetSubtype="0" fill="hold" nodeType="clickEffect">
                                  <p:stCondLst>
                                    <p:cond delay="0"/>
                                  </p:stCondLst>
                                  <p:childTnLst>
                                    <p:set>
                                      <p:cBhvr>
                                        <p:cTn id="21" dur="1" fill="hold">
                                          <p:stCondLst>
                                            <p:cond delay="0"/>
                                          </p:stCondLst>
                                        </p:cTn>
                                        <p:tgtEl>
                                          <p:spTgt spid="11"/>
                                        </p:tgtEl>
                                        <p:attrNameLst>
                                          <p:attrName>style.visibility</p:attrName>
                                        </p:attrNameLst>
                                      </p:cBhvr>
                                      <p:to>
                                        <p:strVal val="hidden"/>
                                      </p:to>
                                    </p:set>
                                  </p:childTnLst>
                                </p:cTn>
                              </p:par>
                              <p:par>
                                <p:cTn id="22" presetID="1" presetClass="entr" presetSubtype="0"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50"/>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25"/>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childTnLst>
                          </p:cTn>
                        </p:par>
                        <p:par>
                          <p:cTn id="35" fill="hold">
                            <p:stCondLst>
                              <p:cond delay="500"/>
                            </p:stCondLst>
                            <p:childTnLst>
                              <p:par>
                                <p:cTn id="36" presetID="10" presetClass="entr" presetSubtype="0" fill="hold" grpId="0" nodeType="afterEffect">
                                  <p:stCondLst>
                                    <p:cond delay="0"/>
                                  </p:stCondLst>
                                  <p:childTnLst>
                                    <p:set>
                                      <p:cBhvr>
                                        <p:cTn id="37" dur="1" fill="hold">
                                          <p:stCondLst>
                                            <p:cond delay="0"/>
                                          </p:stCondLst>
                                        </p:cTn>
                                        <p:tgtEl>
                                          <p:spTgt spid="43"/>
                                        </p:tgtEl>
                                        <p:attrNameLst>
                                          <p:attrName>style.visibility</p:attrName>
                                        </p:attrNameLst>
                                      </p:cBhvr>
                                      <p:to>
                                        <p:strVal val="visible"/>
                                      </p:to>
                                    </p:set>
                                    <p:animEffect transition="in" filter="fade">
                                      <p:cBhvr>
                                        <p:cTn id="38" dur="500"/>
                                        <p:tgtEl>
                                          <p:spTgt spid="43"/>
                                        </p:tgtEl>
                                      </p:cBhvr>
                                    </p:animEffect>
                                  </p:childTnLst>
                                </p:cTn>
                              </p:par>
                              <p:par>
                                <p:cTn id="39" presetID="10" presetClass="entr" presetSubtype="0" fill="hold" nodeType="withEffect">
                                  <p:stCondLst>
                                    <p:cond delay="0"/>
                                  </p:stCondLst>
                                  <p:childTnLst>
                                    <p:set>
                                      <p:cBhvr>
                                        <p:cTn id="40" dur="1" fill="hold">
                                          <p:stCondLst>
                                            <p:cond delay="0"/>
                                          </p:stCondLst>
                                        </p:cTn>
                                        <p:tgtEl>
                                          <p:spTgt spid="47"/>
                                        </p:tgtEl>
                                        <p:attrNameLst>
                                          <p:attrName>style.visibility</p:attrName>
                                        </p:attrNameLst>
                                      </p:cBhvr>
                                      <p:to>
                                        <p:strVal val="visible"/>
                                      </p:to>
                                    </p:set>
                                    <p:animEffect transition="in" filter="fade">
                                      <p:cBhvr>
                                        <p:cTn id="41" dur="500"/>
                                        <p:tgtEl>
                                          <p:spTgt spid="47"/>
                                        </p:tgtEl>
                                      </p:cBhvr>
                                    </p:animEffect>
                                  </p:childTnLst>
                                </p:cTn>
                              </p:par>
                            </p:childTnLst>
                          </p:cTn>
                        </p:par>
                      </p:childTnLst>
                    </p:cTn>
                  </p:par>
                  <p:par>
                    <p:cTn id="42" fill="hold">
                      <p:stCondLst>
                        <p:cond delay="indefinite"/>
                      </p:stCondLst>
                      <p:childTnLst>
                        <p:par>
                          <p:cTn id="43" fill="hold">
                            <p:stCondLst>
                              <p:cond delay="0"/>
                            </p:stCondLst>
                            <p:childTnLst>
                              <p:par>
                                <p:cTn id="44" presetID="1" presetClass="exit" presetSubtype="0" fill="hold" nodeType="clickEffect">
                                  <p:stCondLst>
                                    <p:cond delay="0"/>
                                  </p:stCondLst>
                                  <p:childTnLst>
                                    <p:set>
                                      <p:cBhvr>
                                        <p:cTn id="45" dur="1" fill="hold">
                                          <p:stCondLst>
                                            <p:cond delay="0"/>
                                          </p:stCondLst>
                                        </p:cTn>
                                        <p:tgtEl>
                                          <p:spTgt spid="12"/>
                                        </p:tgtEl>
                                        <p:attrNameLst>
                                          <p:attrName>style.visibility</p:attrName>
                                        </p:attrNameLst>
                                      </p:cBhvr>
                                      <p:to>
                                        <p:strVal val="hidden"/>
                                      </p:to>
                                    </p:set>
                                  </p:childTnLst>
                                </p:cTn>
                              </p:par>
                              <p:par>
                                <p:cTn id="46" presetID="10" presetClass="entr" presetSubtype="0" fill="hold" nodeType="withEffect">
                                  <p:stCondLst>
                                    <p:cond delay="0"/>
                                  </p:stCondLst>
                                  <p:childTnLst>
                                    <p:set>
                                      <p:cBhvr>
                                        <p:cTn id="47" dur="1" fill="hold">
                                          <p:stCondLst>
                                            <p:cond delay="0"/>
                                          </p:stCondLst>
                                        </p:cTn>
                                        <p:tgtEl>
                                          <p:spTgt spid="72"/>
                                        </p:tgtEl>
                                        <p:attrNameLst>
                                          <p:attrName>style.visibility</p:attrName>
                                        </p:attrNameLst>
                                      </p:cBhvr>
                                      <p:to>
                                        <p:strVal val="visible"/>
                                      </p:to>
                                    </p:set>
                                    <p:animEffect transition="in" filter="fade">
                                      <p:cBhvr>
                                        <p:cTn id="48" dur="500"/>
                                        <p:tgtEl>
                                          <p:spTgt spid="72"/>
                                        </p:tgtEl>
                                      </p:cBhvr>
                                    </p:animEffect>
                                  </p:childTnLst>
                                </p:cTn>
                              </p:par>
                              <p:par>
                                <p:cTn id="49" presetID="1" presetClass="entr" presetSubtype="0" fill="hold" nodeType="withEffect">
                                  <p:stCondLst>
                                    <p:cond delay="0"/>
                                  </p:stCondLst>
                                  <p:childTnLst>
                                    <p:set>
                                      <p:cBhvr>
                                        <p:cTn id="50" dur="1" fill="hold">
                                          <p:stCondLst>
                                            <p:cond delay="0"/>
                                          </p:stCondLst>
                                        </p:cTn>
                                        <p:tgtEl>
                                          <p:spTgt spid="59"/>
                                        </p:tgtEl>
                                        <p:attrNameLst>
                                          <p:attrName>style.visibility</p:attrName>
                                        </p:attrNameLst>
                                      </p:cBhvr>
                                      <p:to>
                                        <p:strVal val="visible"/>
                                      </p:to>
                                    </p:set>
                                  </p:childTnLst>
                                </p:cTn>
                              </p:par>
                              <p:par>
                                <p:cTn id="51" presetID="10" presetClass="entr" presetSubtype="0" fill="hold" grpId="0" nodeType="withEffect">
                                  <p:stCondLst>
                                    <p:cond delay="0"/>
                                  </p:stCondLst>
                                  <p:childTnLst>
                                    <p:set>
                                      <p:cBhvr>
                                        <p:cTn id="52" dur="1" fill="hold">
                                          <p:stCondLst>
                                            <p:cond delay="0"/>
                                          </p:stCondLst>
                                        </p:cTn>
                                        <p:tgtEl>
                                          <p:spTgt spid="60"/>
                                        </p:tgtEl>
                                        <p:attrNameLst>
                                          <p:attrName>style.visibility</p:attrName>
                                        </p:attrNameLst>
                                      </p:cBhvr>
                                      <p:to>
                                        <p:strVal val="visible"/>
                                      </p:to>
                                    </p:set>
                                    <p:animEffect transition="in" filter="fade">
                                      <p:cBhvr>
                                        <p:cTn id="53" dur="500"/>
                                        <p:tgtEl>
                                          <p:spTgt spid="60"/>
                                        </p:tgtEl>
                                      </p:cBhvr>
                                    </p:animEffect>
                                  </p:childTnLst>
                                </p:cTn>
                              </p:par>
                              <p:par>
                                <p:cTn id="54" presetID="10" presetClass="entr" presetSubtype="0" fill="hold" nodeType="withEffect">
                                  <p:stCondLst>
                                    <p:cond delay="0"/>
                                  </p:stCondLst>
                                  <p:childTnLst>
                                    <p:set>
                                      <p:cBhvr>
                                        <p:cTn id="55" dur="1" fill="hold">
                                          <p:stCondLst>
                                            <p:cond delay="0"/>
                                          </p:stCondLst>
                                        </p:cTn>
                                        <p:tgtEl>
                                          <p:spTgt spid="69"/>
                                        </p:tgtEl>
                                        <p:attrNameLst>
                                          <p:attrName>style.visibility</p:attrName>
                                        </p:attrNameLst>
                                      </p:cBhvr>
                                      <p:to>
                                        <p:strVal val="visible"/>
                                      </p:to>
                                    </p:set>
                                    <p:animEffect transition="in" filter="fade">
                                      <p:cBhvr>
                                        <p:cTn id="56" dur="500"/>
                                        <p:tgtEl>
                                          <p:spTgt spid="69"/>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xit" presetSubtype="0" fill="hold" nodeType="clickEffect">
                                  <p:stCondLst>
                                    <p:cond delay="0"/>
                                  </p:stCondLst>
                                  <p:childTnLst>
                                    <p:set>
                                      <p:cBhvr>
                                        <p:cTn id="60" dur="1" fill="hold">
                                          <p:stCondLst>
                                            <p:cond delay="0"/>
                                          </p:stCondLst>
                                        </p:cTn>
                                        <p:tgtEl>
                                          <p:spTgt spid="59"/>
                                        </p:tgtEl>
                                        <p:attrNameLst>
                                          <p:attrName>style.visibility</p:attrName>
                                        </p:attrNameLst>
                                      </p:cBhvr>
                                      <p:to>
                                        <p:strVal val="hidden"/>
                                      </p:to>
                                    </p:set>
                                  </p:childTnLst>
                                </p:cTn>
                              </p:par>
                              <p:par>
                                <p:cTn id="61" presetID="10" presetClass="entr" presetSubtype="0" fill="hold" nodeType="withEffect">
                                  <p:stCondLst>
                                    <p:cond delay="0"/>
                                  </p:stCondLst>
                                  <p:childTnLst>
                                    <p:set>
                                      <p:cBhvr>
                                        <p:cTn id="62" dur="1" fill="hold">
                                          <p:stCondLst>
                                            <p:cond delay="0"/>
                                          </p:stCondLst>
                                        </p:cTn>
                                        <p:tgtEl>
                                          <p:spTgt spid="78"/>
                                        </p:tgtEl>
                                        <p:attrNameLst>
                                          <p:attrName>style.visibility</p:attrName>
                                        </p:attrNameLst>
                                      </p:cBhvr>
                                      <p:to>
                                        <p:strVal val="visible"/>
                                      </p:to>
                                    </p:set>
                                    <p:animEffect transition="in" filter="fade">
                                      <p:cBhvr>
                                        <p:cTn id="63" dur="500"/>
                                        <p:tgtEl>
                                          <p:spTgt spid="78"/>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62"/>
                                        </p:tgtEl>
                                        <p:attrNameLst>
                                          <p:attrName>style.visibility</p:attrName>
                                        </p:attrNameLst>
                                      </p:cBhvr>
                                      <p:to>
                                        <p:strVal val="visible"/>
                                      </p:to>
                                    </p:set>
                                    <p:animEffect transition="in" filter="fade">
                                      <p:cBhvr>
                                        <p:cTn id="66" dur="500"/>
                                        <p:tgtEl>
                                          <p:spTgt spid="62"/>
                                        </p:tgtEl>
                                      </p:cBhvr>
                                    </p:animEffect>
                                  </p:childTnLst>
                                </p:cTn>
                              </p:par>
                            </p:childTnLst>
                          </p:cTn>
                        </p:par>
                        <p:par>
                          <p:cTn id="67" fill="hold">
                            <p:stCondLst>
                              <p:cond delay="500"/>
                            </p:stCondLst>
                            <p:childTnLst>
                              <p:par>
                                <p:cTn id="68" presetID="10" presetClass="entr" presetSubtype="0" fill="hold" nodeType="afterEffect">
                                  <p:stCondLst>
                                    <p:cond delay="0"/>
                                  </p:stCondLst>
                                  <p:childTnLst>
                                    <p:set>
                                      <p:cBhvr>
                                        <p:cTn id="69" dur="1" fill="hold">
                                          <p:stCondLst>
                                            <p:cond delay="0"/>
                                          </p:stCondLst>
                                        </p:cTn>
                                        <p:tgtEl>
                                          <p:spTgt spid="77"/>
                                        </p:tgtEl>
                                        <p:attrNameLst>
                                          <p:attrName>style.visibility</p:attrName>
                                        </p:attrNameLst>
                                      </p:cBhvr>
                                      <p:to>
                                        <p:strVal val="visible"/>
                                      </p:to>
                                    </p:set>
                                    <p:animEffect transition="in" filter="fade">
                                      <p:cBhvr>
                                        <p:cTn id="70" dur="500"/>
                                        <p:tgtEl>
                                          <p:spTgt spid="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43" grpId="0" animBg="1"/>
      <p:bldP spid="60" grpId="0" animBg="1"/>
      <p:bldP spid="6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DB0CDC-FFE9-4C1D-B71B-BDD67B0ED6C1}"/>
              </a:ext>
            </a:extLst>
          </p:cNvPr>
          <p:cNvSpPr>
            <a:spLocks noGrp="1"/>
          </p:cNvSpPr>
          <p:nvPr>
            <p:ph type="title"/>
          </p:nvPr>
        </p:nvSpPr>
        <p:spPr/>
        <p:txBody>
          <a:bodyPr/>
          <a:lstStyle/>
          <a:p>
            <a:r>
              <a:rPr lang="en-GB" dirty="0"/>
              <a:t>Some languages are compiled and interpreted</a:t>
            </a:r>
          </a:p>
        </p:txBody>
      </p:sp>
      <p:sp>
        <p:nvSpPr>
          <p:cNvPr id="3" name="Footer Placeholder 2">
            <a:extLst>
              <a:ext uri="{FF2B5EF4-FFF2-40B4-BE49-F238E27FC236}">
                <a16:creationId xmlns:a16="http://schemas.microsoft.com/office/drawing/2014/main" id="{51F1B9EA-972F-469A-BBCC-DAC7400020B0}"/>
              </a:ext>
            </a:extLst>
          </p:cNvPr>
          <p:cNvSpPr>
            <a:spLocks noGrp="1"/>
          </p:cNvSpPr>
          <p:nvPr>
            <p:ph type="ftr" sz="quarter" idx="11"/>
          </p:nvPr>
        </p:nvSpPr>
        <p:spPr/>
        <p:txBody>
          <a:bodyPr/>
          <a:lstStyle/>
          <a:p>
            <a:r>
              <a:rPr lang="en-GB"/>
              <a:t>CS 0007 – Summer 2020</a:t>
            </a:r>
            <a:endParaRPr lang="en-GB" dirty="0"/>
          </a:p>
        </p:txBody>
      </p:sp>
      <p:sp>
        <p:nvSpPr>
          <p:cNvPr id="5" name="Slide Number Placeholder 4">
            <a:extLst>
              <a:ext uri="{FF2B5EF4-FFF2-40B4-BE49-F238E27FC236}">
                <a16:creationId xmlns:a16="http://schemas.microsoft.com/office/drawing/2014/main" id="{1D283F4A-AC3E-4C15-BF0B-9EB54A1D68D4}"/>
              </a:ext>
            </a:extLst>
          </p:cNvPr>
          <p:cNvSpPr>
            <a:spLocks noGrp="1"/>
          </p:cNvSpPr>
          <p:nvPr>
            <p:ph type="sldNum" sz="quarter" idx="12"/>
          </p:nvPr>
        </p:nvSpPr>
        <p:spPr/>
        <p:txBody>
          <a:bodyPr/>
          <a:lstStyle/>
          <a:p>
            <a:fld id="{B4AAD609-F83C-4414-814B-B5A2DF99692C}" type="slidenum">
              <a:rPr lang="en-US" smtClean="0"/>
              <a:pPr/>
              <a:t>22</a:t>
            </a:fld>
            <a:endParaRPr lang="en-US" dirty="0"/>
          </a:p>
        </p:txBody>
      </p:sp>
      <p:sp>
        <p:nvSpPr>
          <p:cNvPr id="6" name="Right Arrow 20">
            <a:extLst>
              <a:ext uri="{FF2B5EF4-FFF2-40B4-BE49-F238E27FC236}">
                <a16:creationId xmlns:a16="http://schemas.microsoft.com/office/drawing/2014/main" id="{C93CC0AF-3E1B-42E6-BBDE-E99BD0F2A415}"/>
              </a:ext>
            </a:extLst>
          </p:cNvPr>
          <p:cNvSpPr/>
          <p:nvPr/>
        </p:nvSpPr>
        <p:spPr>
          <a:xfrm>
            <a:off x="2459133" y="1049435"/>
            <a:ext cx="348824" cy="838200"/>
          </a:xfrm>
          <a:prstGeom prst="rightArrow">
            <a:avLst/>
          </a:prstGeom>
          <a:solidFill>
            <a:srgbClr val="CE414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11" name="Shape 269">
            <a:extLst>
              <a:ext uri="{FF2B5EF4-FFF2-40B4-BE49-F238E27FC236}">
                <a16:creationId xmlns:a16="http://schemas.microsoft.com/office/drawing/2014/main" id="{10ABEAAA-BFC5-415E-8F57-E47CA1DAB1B1}"/>
              </a:ext>
            </a:extLst>
          </p:cNvPr>
          <p:cNvSpPr/>
          <p:nvPr/>
        </p:nvSpPr>
        <p:spPr>
          <a:xfrm>
            <a:off x="409682" y="762961"/>
            <a:ext cx="2090100" cy="17214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sp>
        <p:nvSpPr>
          <p:cNvPr id="12" name="Shape 270">
            <a:extLst>
              <a:ext uri="{FF2B5EF4-FFF2-40B4-BE49-F238E27FC236}">
                <a16:creationId xmlns:a16="http://schemas.microsoft.com/office/drawing/2014/main" id="{5EBFB82C-884B-4329-BA84-1F92D321FF99}"/>
              </a:ext>
            </a:extLst>
          </p:cNvPr>
          <p:cNvSpPr/>
          <p:nvPr/>
        </p:nvSpPr>
        <p:spPr>
          <a:xfrm>
            <a:off x="2810532" y="762961"/>
            <a:ext cx="1728000" cy="17214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sp>
        <p:nvSpPr>
          <p:cNvPr id="16" name="TextBox 15">
            <a:extLst>
              <a:ext uri="{FF2B5EF4-FFF2-40B4-BE49-F238E27FC236}">
                <a16:creationId xmlns:a16="http://schemas.microsoft.com/office/drawing/2014/main" id="{E36DFCCD-75C3-4567-9EB4-6AA299E5AFBC}"/>
              </a:ext>
            </a:extLst>
          </p:cNvPr>
          <p:cNvSpPr txBox="1"/>
          <p:nvPr/>
        </p:nvSpPr>
        <p:spPr>
          <a:xfrm>
            <a:off x="443808" y="1023719"/>
            <a:ext cx="1981199" cy="1015663"/>
          </a:xfrm>
          <a:prstGeom prst="rect">
            <a:avLst/>
          </a:prstGeom>
          <a:solidFill>
            <a:schemeClr val="bg1">
              <a:lumMod val="85000"/>
            </a:schemeClr>
          </a:solidFill>
        </p:spPr>
        <p:txBody>
          <a:bodyPr wrap="square" rtlCol="0">
            <a:spAutoFit/>
          </a:bodyPr>
          <a:lstStyle/>
          <a:p>
            <a:pPr algn="ctr"/>
            <a:r>
              <a:rPr lang="en-US" sz="6000" b="1" dirty="0">
                <a:latin typeface="Consolas" charset="0"/>
                <a:ea typeface="Consolas" charset="0"/>
                <a:cs typeface="Consolas" charset="0"/>
              </a:rPr>
              <a:t>Java</a:t>
            </a:r>
          </a:p>
        </p:txBody>
      </p:sp>
      <p:sp>
        <p:nvSpPr>
          <p:cNvPr id="17" name="Oval 16">
            <a:extLst>
              <a:ext uri="{FF2B5EF4-FFF2-40B4-BE49-F238E27FC236}">
                <a16:creationId xmlns:a16="http://schemas.microsoft.com/office/drawing/2014/main" id="{4024562F-3F51-4827-A502-081896C0CAA2}"/>
              </a:ext>
            </a:extLst>
          </p:cNvPr>
          <p:cNvSpPr/>
          <p:nvPr/>
        </p:nvSpPr>
        <p:spPr>
          <a:xfrm>
            <a:off x="2880781" y="885311"/>
            <a:ext cx="1628975" cy="1230924"/>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000" b="1" u="sng" dirty="0"/>
              <a:t>Compiler</a:t>
            </a:r>
            <a:br>
              <a:rPr lang="en-US" sz="2000" b="1" dirty="0"/>
            </a:br>
            <a:r>
              <a:rPr lang="en-US" sz="2000" b="1" dirty="0"/>
              <a:t>Java</a:t>
            </a:r>
            <a:br>
              <a:rPr lang="en-US" sz="2000" b="1" dirty="0"/>
            </a:br>
            <a:r>
              <a:rPr lang="en-US" sz="2000" b="1" dirty="0"/>
              <a:t>(</a:t>
            </a:r>
            <a:r>
              <a:rPr lang="en-US" sz="2000" b="1" dirty="0" err="1"/>
              <a:t>javac</a:t>
            </a:r>
            <a:r>
              <a:rPr lang="en-US" sz="2000" b="1" dirty="0"/>
              <a:t>)</a:t>
            </a:r>
          </a:p>
        </p:txBody>
      </p:sp>
      <p:sp>
        <p:nvSpPr>
          <p:cNvPr id="20" name="TextBox 19">
            <a:extLst>
              <a:ext uri="{FF2B5EF4-FFF2-40B4-BE49-F238E27FC236}">
                <a16:creationId xmlns:a16="http://schemas.microsoft.com/office/drawing/2014/main" id="{1231414F-5DD5-49A2-BF62-37B9C894D457}"/>
              </a:ext>
            </a:extLst>
          </p:cNvPr>
          <p:cNvSpPr txBox="1"/>
          <p:nvPr/>
        </p:nvSpPr>
        <p:spPr>
          <a:xfrm>
            <a:off x="443807" y="2115029"/>
            <a:ext cx="1981199" cy="369332"/>
          </a:xfrm>
          <a:prstGeom prst="rect">
            <a:avLst/>
          </a:prstGeom>
          <a:noFill/>
        </p:spPr>
        <p:txBody>
          <a:bodyPr wrap="square" rtlCol="0">
            <a:spAutoFit/>
          </a:bodyPr>
          <a:lstStyle/>
          <a:p>
            <a:pPr algn="ctr"/>
            <a:r>
              <a:rPr lang="en-US" sz="1800" b="1" dirty="0"/>
              <a:t>Source Code</a:t>
            </a:r>
          </a:p>
        </p:txBody>
      </p:sp>
      <p:grpSp>
        <p:nvGrpSpPr>
          <p:cNvPr id="25" name="Group 24">
            <a:extLst>
              <a:ext uri="{FF2B5EF4-FFF2-40B4-BE49-F238E27FC236}">
                <a16:creationId xmlns:a16="http://schemas.microsoft.com/office/drawing/2014/main" id="{CE7EC280-1A61-4AA2-9370-F1503D1DEB07}"/>
              </a:ext>
            </a:extLst>
          </p:cNvPr>
          <p:cNvGrpSpPr/>
          <p:nvPr/>
        </p:nvGrpSpPr>
        <p:grpSpPr>
          <a:xfrm>
            <a:off x="499745" y="2530402"/>
            <a:ext cx="3174619" cy="855969"/>
            <a:chOff x="628330" y="3967642"/>
            <a:chExt cx="3174619" cy="855969"/>
          </a:xfrm>
        </p:grpSpPr>
        <p:sp>
          <p:nvSpPr>
            <p:cNvPr id="26" name="TextBox 25">
              <a:extLst>
                <a:ext uri="{FF2B5EF4-FFF2-40B4-BE49-F238E27FC236}">
                  <a16:creationId xmlns:a16="http://schemas.microsoft.com/office/drawing/2014/main" id="{72EFD205-5A3B-497C-BF3A-7375928C2C50}"/>
                </a:ext>
              </a:extLst>
            </p:cNvPr>
            <p:cNvSpPr txBox="1"/>
            <p:nvPr/>
          </p:nvSpPr>
          <p:spPr>
            <a:xfrm>
              <a:off x="628330" y="3992614"/>
              <a:ext cx="3124200" cy="830997"/>
            </a:xfrm>
            <a:prstGeom prst="rect">
              <a:avLst/>
            </a:prstGeom>
            <a:noFill/>
          </p:spPr>
          <p:txBody>
            <a:bodyPr wrap="square" rtlCol="0">
              <a:spAutoFit/>
            </a:bodyPr>
            <a:lstStyle/>
            <a:p>
              <a:pPr algn="ctr"/>
              <a:r>
                <a:rPr lang="en-US" sz="2400" dirty="0">
                  <a:ea typeface="Consolas" charset="0"/>
                  <a:cs typeface="Consolas" charset="0"/>
                </a:rPr>
                <a:t>converts Java code to a </a:t>
              </a:r>
              <a:r>
                <a:rPr lang="en-US" sz="2400" u="sng" dirty="0">
                  <a:ea typeface="Consolas" charset="0"/>
                  <a:cs typeface="Consolas" charset="0"/>
                </a:rPr>
                <a:t>fake</a:t>
              </a:r>
              <a:r>
                <a:rPr lang="en-US" sz="2400" dirty="0">
                  <a:ea typeface="Consolas" charset="0"/>
                  <a:cs typeface="Consolas" charset="0"/>
                </a:rPr>
                <a:t> machine code</a:t>
              </a:r>
              <a:endParaRPr lang="en-US" sz="5400" dirty="0">
                <a:ea typeface="Consolas" charset="0"/>
                <a:cs typeface="Consolas" charset="0"/>
              </a:endParaRPr>
            </a:p>
          </p:txBody>
        </p:sp>
        <p:cxnSp>
          <p:nvCxnSpPr>
            <p:cNvPr id="27" name="Curved Connector 31">
              <a:extLst>
                <a:ext uri="{FF2B5EF4-FFF2-40B4-BE49-F238E27FC236}">
                  <a16:creationId xmlns:a16="http://schemas.microsoft.com/office/drawing/2014/main" id="{96DF4254-7624-4EB9-95C2-E706FD95F15A}"/>
                </a:ext>
              </a:extLst>
            </p:cNvPr>
            <p:cNvCxnSpPr/>
            <p:nvPr/>
          </p:nvCxnSpPr>
          <p:spPr>
            <a:xfrm rot="10800000" flipH="1">
              <a:off x="3650549" y="3967642"/>
              <a:ext cx="152400" cy="276806"/>
            </a:xfrm>
            <a:prstGeom prst="curvedConnector2">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5FADB4E0-19FC-40DF-A772-94700A8BFC18}"/>
              </a:ext>
            </a:extLst>
          </p:cNvPr>
          <p:cNvGrpSpPr/>
          <p:nvPr/>
        </p:nvGrpSpPr>
        <p:grpSpPr>
          <a:xfrm rot="21406024">
            <a:off x="7132758" y="3835503"/>
            <a:ext cx="1473283" cy="1376579"/>
            <a:chOff x="754596" y="824457"/>
            <a:chExt cx="2033389" cy="1899920"/>
          </a:xfrm>
        </p:grpSpPr>
        <p:pic>
          <p:nvPicPr>
            <p:cNvPr id="36" name="Picture 35" descr="A picture containing electronics, circuit&#10;&#10;Description automatically generated">
              <a:extLst>
                <a:ext uri="{FF2B5EF4-FFF2-40B4-BE49-F238E27FC236}">
                  <a16:creationId xmlns:a16="http://schemas.microsoft.com/office/drawing/2014/main" id="{A0B6106E-039C-4E24-9C21-7CA80AC4FA1A}"/>
                </a:ext>
              </a:extLst>
            </p:cNvPr>
            <p:cNvPicPr>
              <a:picLocks noChangeAspect="1"/>
            </p:cNvPicPr>
            <p:nvPr/>
          </p:nvPicPr>
          <p:blipFill rotWithShape="1">
            <a:blip r:embed="rId2">
              <a:extLst>
                <a:ext uri="{BEBA8EAE-BF5A-486C-A8C5-ECC9F3942E4B}">
                  <a14:imgProps xmlns:a14="http://schemas.microsoft.com/office/drawing/2010/main">
                    <a14:imgLayer r:embed="rId3">
                      <a14:imgEffect>
                        <a14:backgroundRemoval t="21094" b="59180" l="2961" r="52392">
                          <a14:foregroundMark x1="18679" y1="25391" x2="19590" y2="24414"/>
                          <a14:foregroundMark x1="19818" y1="23438" x2="21868" y2="23633"/>
                          <a14:foregroundMark x1="22551" y1="24219" x2="19362" y2="23633"/>
                          <a14:foregroundMark x1="14351" y1="29688" x2="10478" y2="38867"/>
                          <a14:foregroundMark x1="10478" y1="38867" x2="6834" y2="41797"/>
                          <a14:foregroundMark x1="12301" y1="35742" x2="5923" y2="43945"/>
                          <a14:foregroundMark x1="5923" y1="43945" x2="5923" y2="43945"/>
                          <a14:foregroundMark x1="7289" y1="44922" x2="22779" y2="48633"/>
                          <a14:foregroundMark x1="22779" y1="48633" x2="29613" y2="52344"/>
                          <a14:foregroundMark x1="28702" y1="51758" x2="31891" y2="53906"/>
                          <a14:foregroundMark x1="25968" y1="50781" x2="32118" y2="53516"/>
                          <a14:foregroundMark x1="6606" y1="45508" x2="39636" y2="57031"/>
                          <a14:foregroundMark x1="38497" y1="58398" x2="15718" y2="51172"/>
                          <a14:foregroundMark x1="48469" y1="34700" x2="47472" y2="37264"/>
                          <a14:foregroundMark x1="49203" y1="35547" x2="49489" y2="35126"/>
                          <a14:foregroundMark x1="43335" y1="46680" x2="40091" y2="51953"/>
                          <a14:foregroundMark x1="43456" y1="46484" x2="43335" y2="46680"/>
                          <a14:foregroundMark x1="44478" y1="44822" x2="43816" y2="45898"/>
                          <a14:foregroundMark x1="50248" y1="35443" x2="49078" y2="37345"/>
                          <a14:foregroundMark x1="45227" y1="45898" x2="45818" y2="45201"/>
                          <a14:foregroundMark x1="44564" y1="46680" x2="44730" y2="46484"/>
                          <a14:foregroundMark x1="40091" y1="51953" x2="44564" y2="46680"/>
                          <a14:foregroundMark x1="45228" y1="46680" x2="41686" y2="52148"/>
                          <a14:foregroundMark x1="45355" y1="46484" x2="45228" y2="46680"/>
                          <a14:foregroundMark x1="46129" y1="45290" x2="45735" y2="45898"/>
                          <a14:foregroundMark x1="43949" y1="46680" x2="44030" y2="46484"/>
                          <a14:foregroundMark x1="41686" y1="52148" x2="43949" y2="46680"/>
                          <a14:foregroundMark x1="42597" y1="51563" x2="37130" y2="57422"/>
                          <a14:foregroundMark x1="50110" y1="37397" x2="51022" y2="35766"/>
                          <a14:foregroundMark x1="45359" y1="45898" x2="45758" y2="45184"/>
                          <a14:foregroundMark x1="44921" y1="46680" x2="45031" y2="46484"/>
                          <a14:foregroundMark x1="40774" y1="54102" x2="44921" y2="46680"/>
                          <a14:foregroundMark x1="49495" y1="32242" x2="25285" y2="25195"/>
                          <a14:foregroundMark x1="25285" y1="25195" x2="48519" y2="31055"/>
                          <a14:foregroundMark x1="48519" y1="31055" x2="25968" y2="24023"/>
                          <a14:foregroundMark x1="25968" y1="24023" x2="37813" y2="28125"/>
                          <a14:foregroundMark x1="37813" y1="28125" x2="41913" y2="30859"/>
                          <a14:foregroundMark x1="48747" y1="31445" x2="49595" y2="32081"/>
                          <a14:foregroundMark x1="25740" y1="24414" x2="18907" y2="21484"/>
                          <a14:foregroundMark x1="18223" y1="22656" x2="14123" y2="27930"/>
                          <a14:foregroundMark x1="17312" y1="24219" x2="12301" y2="33203"/>
                          <a14:foregroundMark x1="12301" y1="33203" x2="11617" y2="33984"/>
                          <a14:foregroundMark x1="12301" y1="31836" x2="9112" y2="37500"/>
                          <a14:foregroundMark x1="12756" y1="32813" x2="6606" y2="41406"/>
                          <a14:foregroundMark x1="6606" y1="41406" x2="12073" y2="35742"/>
                          <a14:foregroundMark x1="8200" y1="39648" x2="5239" y2="44336"/>
                          <a14:foregroundMark x1="5923" y1="45313" x2="4328" y2="45313"/>
                          <a14:foregroundMark x1="7062" y1="46094" x2="4328" y2="44727"/>
                          <a14:foregroundMark x1="15262" y1="51367" x2="3189" y2="45313"/>
                          <a14:foregroundMark x1="45465" y1="46680" x2="45558" y2="46484"/>
                          <a14:foregroundMark x1="40091" y1="58008" x2="45465" y2="46680"/>
                          <a14:foregroundMark x1="38952" y1="59180" x2="39863" y2="59180"/>
                          <a14:foregroundMark x1="45695" y1="46680" x2="45786" y2="46484"/>
                          <a14:foregroundMark x1="40774" y1="57227" x2="45695" y2="46680"/>
                          <a14:foregroundMark x1="50797" y1="35156" x2="51481" y2="33789"/>
                          <a14:foregroundMark x1="51253" y1="32617" x2="48747" y2="31250"/>
                          <a14:foregroundMark x1="49886" y1="36914" x2="48947" y2="38477"/>
                          <a14:foregroundMark x1="49203" y1="46680" x2="49301" y2="46484"/>
                          <a14:foregroundMark x1="45103" y1="43555" x2="45103" y2="43555"/>
                          <a14:foregroundMark x1="46469" y1="41797" x2="46469" y2="41797"/>
                          <a14:foregroundMark x1="46697" y1="42969" x2="46697" y2="42969"/>
                          <a14:foregroundMark x1="46241" y1="43750" x2="46241" y2="43750"/>
                          <a14:foregroundMark x1="47608" y1="40820" x2="47608" y2="40820"/>
                          <a14:foregroundMark x1="47836" y1="40234" x2="47836" y2="40234"/>
                          <a14:foregroundMark x1="49431" y1="39453" x2="49431" y2="39453"/>
                          <a14:foregroundMark x1="48747" y1="41016" x2="48747" y2="41016"/>
                          <a14:foregroundMark x1="47153" y1="42578" x2="47153" y2="42578"/>
                          <a14:foregroundMark x1="46925" y1="43945" x2="46925" y2="43945"/>
                          <a14:foregroundMark x1="47608" y1="42578" x2="47608" y2="42578"/>
                          <a14:foregroundMark x1="47608" y1="43359" x2="47608" y2="43359"/>
                          <a14:foregroundMark x1="46469" y1="45508" x2="46469" y2="45508"/>
                          <a14:foregroundMark x1="49658" y1="38867" x2="49658" y2="38867"/>
                          <a14:foregroundMark x1="50342" y1="38086" x2="50342" y2="38086"/>
                          <a14:backgroundMark x1="52119" y1="37825" x2="52164" y2="37500"/>
                          <a14:backgroundMark x1="50797" y1="47461" x2="51077" y2="45424"/>
                          <a14:backgroundMark x1="52164" y1="37500" x2="52141" y2="37834"/>
                          <a14:backgroundMark x1="55353" y1="33398" x2="53403" y2="36558"/>
                          <a14:backgroundMark x1="49970" y1="45508" x2="49658" y2="46289"/>
                          <a14:backgroundMark x1="50595" y1="43945" x2="49970" y2="45508"/>
                          <a14:backgroundMark x1="50673" y1="43750" x2="50595" y2="43945"/>
                          <a14:backgroundMark x1="50751" y1="43555" x2="50673" y2="43750"/>
                          <a14:backgroundMark x1="50829" y1="43359" x2="50751" y2="43555"/>
                          <a14:backgroundMark x1="50985" y1="42969" x2="50829" y2="43359"/>
                          <a14:backgroundMark x1="51141" y1="42578" x2="50985" y2="42969"/>
                          <a14:backgroundMark x1="51454" y1="41797" x2="51141" y2="42578"/>
                          <a14:backgroundMark x1="51767" y1="41016" x2="51454" y2="41797"/>
                          <a14:backgroundMark x1="51845" y1="40820" x2="51767" y2="41016"/>
                          <a14:backgroundMark x1="52079" y1="40234" x2="51845" y2="40820"/>
                          <a14:backgroundMark x1="52392" y1="39453" x2="52079" y2="40234"/>
                          <a14:backgroundMark x1="49886" y1="46484" x2="49886" y2="46484"/>
                          <a14:backgroundMark x1="49203" y1="46680" x2="49203" y2="46680"/>
                          <a14:backgroundMark x1="49203" y1="45898" x2="49203" y2="46484"/>
                        </a14:backgroundRemoval>
                      </a14:imgEffect>
                    </a14:imgLayer>
                  </a14:imgProps>
                </a:ext>
                <a:ext uri="{28A0092B-C50C-407E-A947-70E740481C1C}">
                  <a14:useLocalDpi xmlns:a14="http://schemas.microsoft.com/office/drawing/2010/main" val="0"/>
                </a:ext>
              </a:extLst>
            </a:blip>
            <a:srcRect l="4564" t="20758" r="48251" b="40283"/>
            <a:stretch/>
          </p:blipFill>
          <p:spPr>
            <a:xfrm>
              <a:off x="754596" y="824457"/>
              <a:ext cx="1973042" cy="1899920"/>
            </a:xfrm>
            <a:prstGeom prst="rect">
              <a:avLst/>
            </a:prstGeom>
          </p:spPr>
        </p:pic>
        <p:sp>
          <p:nvSpPr>
            <p:cNvPr id="37" name="Rectangle 36">
              <a:extLst>
                <a:ext uri="{FF2B5EF4-FFF2-40B4-BE49-F238E27FC236}">
                  <a16:creationId xmlns:a16="http://schemas.microsoft.com/office/drawing/2014/main" id="{CC8449B9-8385-45E3-BD9A-E63FDC0C0A01}"/>
                </a:ext>
              </a:extLst>
            </p:cNvPr>
            <p:cNvSpPr/>
            <p:nvPr/>
          </p:nvSpPr>
          <p:spPr>
            <a:xfrm>
              <a:off x="2652585" y="1801533"/>
              <a:ext cx="135400" cy="425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grpSp>
        <p:nvGrpSpPr>
          <p:cNvPr id="55" name="Group 54">
            <a:extLst>
              <a:ext uri="{FF2B5EF4-FFF2-40B4-BE49-F238E27FC236}">
                <a16:creationId xmlns:a16="http://schemas.microsoft.com/office/drawing/2014/main" id="{8B8D6E3F-4314-438C-BE12-BD9BCB9E8B2B}"/>
              </a:ext>
            </a:extLst>
          </p:cNvPr>
          <p:cNvGrpSpPr/>
          <p:nvPr/>
        </p:nvGrpSpPr>
        <p:grpSpPr>
          <a:xfrm>
            <a:off x="2137987" y="2931306"/>
            <a:ext cx="799614" cy="567531"/>
            <a:chOff x="4259792" y="1116434"/>
            <a:chExt cx="799614" cy="567531"/>
          </a:xfrm>
        </p:grpSpPr>
        <p:sp>
          <p:nvSpPr>
            <p:cNvPr id="56" name="Speech Bubble: Oval 55">
              <a:extLst>
                <a:ext uri="{FF2B5EF4-FFF2-40B4-BE49-F238E27FC236}">
                  <a16:creationId xmlns:a16="http://schemas.microsoft.com/office/drawing/2014/main" id="{2318D114-62B8-467B-979D-57F90071B22F}"/>
                </a:ext>
              </a:extLst>
            </p:cNvPr>
            <p:cNvSpPr/>
            <p:nvPr/>
          </p:nvSpPr>
          <p:spPr>
            <a:xfrm>
              <a:off x="4259792" y="1116434"/>
              <a:ext cx="799614" cy="567531"/>
            </a:xfrm>
            <a:prstGeom prst="wedgeEllipseCallout">
              <a:avLst>
                <a:gd name="adj1" fmla="val -38833"/>
                <a:gd name="adj2" fmla="val 63246"/>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0" name="Picture 59" descr="A picture containing drawing, flower&#10;&#10;Description automatically generated">
              <a:extLst>
                <a:ext uri="{FF2B5EF4-FFF2-40B4-BE49-F238E27FC236}">
                  <a16:creationId xmlns:a16="http://schemas.microsoft.com/office/drawing/2014/main" id="{8997C903-07F8-401B-B0BB-16625D375C9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13627" y="1158598"/>
              <a:ext cx="692389" cy="486825"/>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sp>
        <p:nvSpPr>
          <p:cNvPr id="61" name="Shape 270">
            <a:extLst>
              <a:ext uri="{FF2B5EF4-FFF2-40B4-BE49-F238E27FC236}">
                <a16:creationId xmlns:a16="http://schemas.microsoft.com/office/drawing/2014/main" id="{B79C8642-2236-4CD5-87A4-869D0F44EB97}"/>
              </a:ext>
            </a:extLst>
          </p:cNvPr>
          <p:cNvSpPr/>
          <p:nvPr/>
        </p:nvSpPr>
        <p:spPr>
          <a:xfrm>
            <a:off x="3760889" y="3621624"/>
            <a:ext cx="1802562" cy="1721400"/>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sp>
        <p:nvSpPr>
          <p:cNvPr id="62" name="Oval 61">
            <a:extLst>
              <a:ext uri="{FF2B5EF4-FFF2-40B4-BE49-F238E27FC236}">
                <a16:creationId xmlns:a16="http://schemas.microsoft.com/office/drawing/2014/main" id="{CBE694E0-FB30-49AF-85E1-AC0F5372798E}"/>
              </a:ext>
            </a:extLst>
          </p:cNvPr>
          <p:cNvSpPr/>
          <p:nvPr/>
        </p:nvSpPr>
        <p:spPr>
          <a:xfrm>
            <a:off x="3831139" y="3743974"/>
            <a:ext cx="1657750" cy="1230924"/>
          </a:xfrm>
          <a:prstGeom prst="ellipse">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600" b="1" u="sng" dirty="0"/>
              <a:t>Interpreter</a:t>
            </a:r>
          </a:p>
          <a:p>
            <a:pPr algn="ctr"/>
            <a:r>
              <a:rPr lang="en-US" sz="1600" b="1" dirty="0"/>
              <a:t>Java Virtual Machine (JVM)</a:t>
            </a:r>
          </a:p>
        </p:txBody>
      </p:sp>
      <p:sp>
        <p:nvSpPr>
          <p:cNvPr id="63" name="Right Arrow 21">
            <a:extLst>
              <a:ext uri="{FF2B5EF4-FFF2-40B4-BE49-F238E27FC236}">
                <a16:creationId xmlns:a16="http://schemas.microsoft.com/office/drawing/2014/main" id="{AFC3A9BA-30D2-4CAC-8E7D-46C51453CFB3}"/>
              </a:ext>
            </a:extLst>
          </p:cNvPr>
          <p:cNvSpPr/>
          <p:nvPr/>
        </p:nvSpPr>
        <p:spPr>
          <a:xfrm>
            <a:off x="2211112" y="3993801"/>
            <a:ext cx="1495016" cy="838200"/>
          </a:xfrm>
          <a:prstGeom prst="rightArrow">
            <a:avLst/>
          </a:prstGeom>
          <a:solidFill>
            <a:srgbClr val="F0CF5B"/>
          </a:solid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sz="1100"/>
          </a:p>
        </p:txBody>
      </p:sp>
      <p:sp>
        <p:nvSpPr>
          <p:cNvPr id="64" name="Rectangle 63">
            <a:extLst>
              <a:ext uri="{FF2B5EF4-FFF2-40B4-BE49-F238E27FC236}">
                <a16:creationId xmlns:a16="http://schemas.microsoft.com/office/drawing/2014/main" id="{6C6A6A47-955C-4E5F-99B9-89C9BEA106C8}"/>
              </a:ext>
            </a:extLst>
          </p:cNvPr>
          <p:cNvSpPr/>
          <p:nvPr/>
        </p:nvSpPr>
        <p:spPr>
          <a:xfrm>
            <a:off x="2372022" y="3611304"/>
            <a:ext cx="867713" cy="567531"/>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en-GB" dirty="0"/>
              <a:t>Run this!</a:t>
            </a:r>
          </a:p>
        </p:txBody>
      </p:sp>
      <p:sp>
        <p:nvSpPr>
          <p:cNvPr id="65" name="Right Arrow 20">
            <a:extLst>
              <a:ext uri="{FF2B5EF4-FFF2-40B4-BE49-F238E27FC236}">
                <a16:creationId xmlns:a16="http://schemas.microsoft.com/office/drawing/2014/main" id="{5B8611C0-8BE7-4811-ABA3-84DD04D8896E}"/>
              </a:ext>
            </a:extLst>
          </p:cNvPr>
          <p:cNvSpPr/>
          <p:nvPr/>
        </p:nvSpPr>
        <p:spPr>
          <a:xfrm>
            <a:off x="4608781" y="1049435"/>
            <a:ext cx="348824" cy="838200"/>
          </a:xfrm>
          <a:prstGeom prst="rightArrow">
            <a:avLst/>
          </a:prstGeom>
          <a:solidFill>
            <a:srgbClr val="CE414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66" name="TextBox 65">
            <a:extLst>
              <a:ext uri="{FF2B5EF4-FFF2-40B4-BE49-F238E27FC236}">
                <a16:creationId xmlns:a16="http://schemas.microsoft.com/office/drawing/2014/main" id="{7D923708-4F9F-4A05-A380-7EDA1146963B}"/>
              </a:ext>
            </a:extLst>
          </p:cNvPr>
          <p:cNvSpPr txBox="1"/>
          <p:nvPr/>
        </p:nvSpPr>
        <p:spPr>
          <a:xfrm>
            <a:off x="5263158" y="892090"/>
            <a:ext cx="1295400" cy="923330"/>
          </a:xfrm>
          <a:prstGeom prst="rect">
            <a:avLst/>
          </a:prstGeom>
          <a:solidFill>
            <a:schemeClr val="bg1">
              <a:lumMod val="85000"/>
            </a:schemeClr>
          </a:solidFill>
        </p:spPr>
        <p:txBody>
          <a:bodyPr wrap="square" rtlCol="0">
            <a:spAutoFit/>
          </a:bodyPr>
          <a:lstStyle/>
          <a:p>
            <a:pPr algn="ctr"/>
            <a:r>
              <a:rPr lang="en-US" sz="3600" b="1" dirty="0">
                <a:latin typeface="Consolas" charset="0"/>
                <a:ea typeface="Consolas" charset="0"/>
                <a:cs typeface="Consolas" charset="0"/>
              </a:rPr>
              <a:t>JAVA</a:t>
            </a:r>
            <a:br>
              <a:rPr lang="en-US" b="1" dirty="0">
                <a:latin typeface="Consolas" charset="0"/>
                <a:ea typeface="Consolas" charset="0"/>
                <a:cs typeface="Consolas" charset="0"/>
              </a:rPr>
            </a:br>
            <a:r>
              <a:rPr lang="en-US" b="1" dirty="0">
                <a:latin typeface="Consolas" charset="0"/>
                <a:ea typeface="Consolas" charset="0"/>
                <a:cs typeface="Consolas" charset="0"/>
              </a:rPr>
              <a:t>Bytecode</a:t>
            </a:r>
          </a:p>
        </p:txBody>
      </p:sp>
      <p:sp>
        <p:nvSpPr>
          <p:cNvPr id="67" name="TextBox 66">
            <a:extLst>
              <a:ext uri="{FF2B5EF4-FFF2-40B4-BE49-F238E27FC236}">
                <a16:creationId xmlns:a16="http://schemas.microsoft.com/office/drawing/2014/main" id="{8A6D2621-2E5B-49B7-AB21-C2DF1D1F10FE}"/>
              </a:ext>
            </a:extLst>
          </p:cNvPr>
          <p:cNvSpPr txBox="1"/>
          <p:nvPr/>
        </p:nvSpPr>
        <p:spPr>
          <a:xfrm>
            <a:off x="4915242" y="1815420"/>
            <a:ext cx="1981199" cy="646331"/>
          </a:xfrm>
          <a:prstGeom prst="rect">
            <a:avLst/>
          </a:prstGeom>
          <a:noFill/>
        </p:spPr>
        <p:txBody>
          <a:bodyPr wrap="square" rtlCol="0">
            <a:spAutoFit/>
          </a:bodyPr>
          <a:lstStyle/>
          <a:p>
            <a:pPr algn="ctr"/>
            <a:r>
              <a:rPr lang="en-US" sz="1800" b="1" dirty="0"/>
              <a:t>Intermediate Language Code</a:t>
            </a:r>
          </a:p>
        </p:txBody>
      </p:sp>
      <p:sp>
        <p:nvSpPr>
          <p:cNvPr id="68" name="Shape 283">
            <a:extLst>
              <a:ext uri="{FF2B5EF4-FFF2-40B4-BE49-F238E27FC236}">
                <a16:creationId xmlns:a16="http://schemas.microsoft.com/office/drawing/2014/main" id="{2CB3405E-F669-492B-99F6-1AD4D1F66393}"/>
              </a:ext>
            </a:extLst>
          </p:cNvPr>
          <p:cNvSpPr/>
          <p:nvPr/>
        </p:nvSpPr>
        <p:spPr>
          <a:xfrm>
            <a:off x="5028218" y="762959"/>
            <a:ext cx="1728000" cy="1721401"/>
          </a:xfrm>
          <a:prstGeom prst="rect">
            <a:avLst/>
          </a:prstGeom>
          <a:noFill/>
          <a:ln w="38100" cap="flat" cmpd="sng">
            <a:solidFill>
              <a:srgbClr val="FF0000"/>
            </a:solidFill>
            <a:prstDash val="solid"/>
            <a:round/>
            <a:headEnd type="none" w="med" len="med"/>
            <a:tailEnd type="none" w="med" len="med"/>
          </a:ln>
        </p:spPr>
        <p:txBody>
          <a:bodyPr lIns="91425" tIns="91425" rIns="91425" bIns="91425" anchor="ctr" anchorCtr="0">
            <a:noAutofit/>
          </a:bodyPr>
          <a:lstStyle/>
          <a:p>
            <a:endParaRPr/>
          </a:p>
        </p:txBody>
      </p:sp>
      <p:grpSp>
        <p:nvGrpSpPr>
          <p:cNvPr id="74" name="Group 73">
            <a:extLst>
              <a:ext uri="{FF2B5EF4-FFF2-40B4-BE49-F238E27FC236}">
                <a16:creationId xmlns:a16="http://schemas.microsoft.com/office/drawing/2014/main" id="{4E0E37F1-E2D8-4AD0-8045-83A062537166}"/>
              </a:ext>
            </a:extLst>
          </p:cNvPr>
          <p:cNvGrpSpPr/>
          <p:nvPr/>
        </p:nvGrpSpPr>
        <p:grpSpPr>
          <a:xfrm>
            <a:off x="6689566" y="3118176"/>
            <a:ext cx="799614" cy="567531"/>
            <a:chOff x="7063274" y="3159258"/>
            <a:chExt cx="799614" cy="567531"/>
          </a:xfrm>
        </p:grpSpPr>
        <p:sp>
          <p:nvSpPr>
            <p:cNvPr id="75" name="Speech Bubble: Oval 74">
              <a:extLst>
                <a:ext uri="{FF2B5EF4-FFF2-40B4-BE49-F238E27FC236}">
                  <a16:creationId xmlns:a16="http://schemas.microsoft.com/office/drawing/2014/main" id="{3712C151-31C2-4EED-8CA2-054A8DE60696}"/>
                </a:ext>
              </a:extLst>
            </p:cNvPr>
            <p:cNvSpPr/>
            <p:nvPr/>
          </p:nvSpPr>
          <p:spPr>
            <a:xfrm>
              <a:off x="7063274" y="3159258"/>
              <a:ext cx="799614" cy="567531"/>
            </a:xfrm>
            <a:prstGeom prst="wedgeEllipseCallout">
              <a:avLst>
                <a:gd name="adj1" fmla="val 32109"/>
                <a:gd name="adj2" fmla="val 10278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6" name="Picture 75" descr="A close up of a flower&#10;&#10;Description automatically generated">
              <a:extLst>
                <a:ext uri="{FF2B5EF4-FFF2-40B4-BE49-F238E27FC236}">
                  <a16:creationId xmlns:a16="http://schemas.microsoft.com/office/drawing/2014/main" id="{D158B9FF-76A2-4549-8213-8EBAE97084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664" y="3213311"/>
              <a:ext cx="692834" cy="461891"/>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grpSp>
        <p:nvGrpSpPr>
          <p:cNvPr id="77" name="Group 76">
            <a:extLst>
              <a:ext uri="{FF2B5EF4-FFF2-40B4-BE49-F238E27FC236}">
                <a16:creationId xmlns:a16="http://schemas.microsoft.com/office/drawing/2014/main" id="{4F4496A9-C1DA-4472-A7FD-1BE5726DF042}"/>
              </a:ext>
            </a:extLst>
          </p:cNvPr>
          <p:cNvGrpSpPr/>
          <p:nvPr/>
        </p:nvGrpSpPr>
        <p:grpSpPr>
          <a:xfrm>
            <a:off x="5688330" y="3118176"/>
            <a:ext cx="799614" cy="567531"/>
            <a:chOff x="7063274" y="3159258"/>
            <a:chExt cx="799614" cy="567531"/>
          </a:xfrm>
        </p:grpSpPr>
        <p:sp>
          <p:nvSpPr>
            <p:cNvPr id="78" name="Speech Bubble: Oval 77">
              <a:extLst>
                <a:ext uri="{FF2B5EF4-FFF2-40B4-BE49-F238E27FC236}">
                  <a16:creationId xmlns:a16="http://schemas.microsoft.com/office/drawing/2014/main" id="{2FAFB3DD-241B-4CDE-A562-03ECE3F23C91}"/>
                </a:ext>
              </a:extLst>
            </p:cNvPr>
            <p:cNvSpPr/>
            <p:nvPr/>
          </p:nvSpPr>
          <p:spPr>
            <a:xfrm>
              <a:off x="7063274" y="3159258"/>
              <a:ext cx="799614" cy="567531"/>
            </a:xfrm>
            <a:prstGeom prst="wedgeEllipseCallout">
              <a:avLst>
                <a:gd name="adj1" fmla="val -44657"/>
                <a:gd name="adj2" fmla="val 5802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79" name="Picture 78" descr="A close up of a flower&#10;&#10;Description automatically generated">
              <a:extLst>
                <a:ext uri="{FF2B5EF4-FFF2-40B4-BE49-F238E27FC236}">
                  <a16:creationId xmlns:a16="http://schemas.microsoft.com/office/drawing/2014/main" id="{D72C68FE-0D8A-4933-B6C5-E72E426B683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16664" y="3213311"/>
              <a:ext cx="692834" cy="461891"/>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sp>
        <p:nvSpPr>
          <p:cNvPr id="80" name="Right Arrow 20">
            <a:extLst>
              <a:ext uri="{FF2B5EF4-FFF2-40B4-BE49-F238E27FC236}">
                <a16:creationId xmlns:a16="http://schemas.microsoft.com/office/drawing/2014/main" id="{B7D473DD-909C-4A2A-9B9D-E73463F5116B}"/>
              </a:ext>
            </a:extLst>
          </p:cNvPr>
          <p:cNvSpPr/>
          <p:nvPr/>
        </p:nvSpPr>
        <p:spPr>
          <a:xfrm>
            <a:off x="5832859" y="4019180"/>
            <a:ext cx="1143507" cy="838200"/>
          </a:xfrm>
          <a:prstGeom prst="rightArrow">
            <a:avLst/>
          </a:prstGeom>
          <a:solidFill>
            <a:srgbClr val="CE414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grpSp>
        <p:nvGrpSpPr>
          <p:cNvPr id="81" name="Group 80">
            <a:extLst>
              <a:ext uri="{FF2B5EF4-FFF2-40B4-BE49-F238E27FC236}">
                <a16:creationId xmlns:a16="http://schemas.microsoft.com/office/drawing/2014/main" id="{21BB1DE9-EE60-41D4-B9B9-BBA272A761A2}"/>
              </a:ext>
            </a:extLst>
          </p:cNvPr>
          <p:cNvGrpSpPr/>
          <p:nvPr/>
        </p:nvGrpSpPr>
        <p:grpSpPr>
          <a:xfrm>
            <a:off x="3031525" y="2964442"/>
            <a:ext cx="799614" cy="567531"/>
            <a:chOff x="4259792" y="1116434"/>
            <a:chExt cx="799614" cy="567531"/>
          </a:xfrm>
        </p:grpSpPr>
        <p:sp>
          <p:nvSpPr>
            <p:cNvPr id="82" name="Speech Bubble: Oval 81">
              <a:extLst>
                <a:ext uri="{FF2B5EF4-FFF2-40B4-BE49-F238E27FC236}">
                  <a16:creationId xmlns:a16="http://schemas.microsoft.com/office/drawing/2014/main" id="{3533FF34-C8D2-4EFE-9990-BFD51F2F949C}"/>
                </a:ext>
              </a:extLst>
            </p:cNvPr>
            <p:cNvSpPr/>
            <p:nvPr/>
          </p:nvSpPr>
          <p:spPr>
            <a:xfrm>
              <a:off x="4259792" y="1116434"/>
              <a:ext cx="799614" cy="567531"/>
            </a:xfrm>
            <a:prstGeom prst="wedgeEllipseCallout">
              <a:avLst>
                <a:gd name="adj1" fmla="val 35286"/>
                <a:gd name="adj2" fmla="val 7816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83" name="Picture 82" descr="A picture containing drawing, flower&#10;&#10;Description automatically generated">
              <a:extLst>
                <a:ext uri="{FF2B5EF4-FFF2-40B4-BE49-F238E27FC236}">
                  <a16:creationId xmlns:a16="http://schemas.microsoft.com/office/drawing/2014/main" id="{32E1D899-CAAF-44E7-926B-4D693A804E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13627" y="1158598"/>
              <a:ext cx="692389" cy="486825"/>
            </a:xfrm>
            <a:prstGeom prst="ellipse">
              <a:avLst/>
            </a:prstGeom>
            <a:ln w="31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grpSp>
      <p:sp>
        <p:nvSpPr>
          <p:cNvPr id="85" name="Right Arrow 20">
            <a:extLst>
              <a:ext uri="{FF2B5EF4-FFF2-40B4-BE49-F238E27FC236}">
                <a16:creationId xmlns:a16="http://schemas.microsoft.com/office/drawing/2014/main" id="{AFE01051-476A-4341-B83C-95EFF68D2E8A}"/>
              </a:ext>
            </a:extLst>
          </p:cNvPr>
          <p:cNvSpPr/>
          <p:nvPr/>
        </p:nvSpPr>
        <p:spPr>
          <a:xfrm>
            <a:off x="6900148" y="1049435"/>
            <a:ext cx="348824" cy="838200"/>
          </a:xfrm>
          <a:prstGeom prst="rightArrow">
            <a:avLst/>
          </a:prstGeom>
          <a:solidFill>
            <a:srgbClr val="CE4143"/>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p>
        </p:txBody>
      </p:sp>
      <p:sp>
        <p:nvSpPr>
          <p:cNvPr id="86" name="Arrow: Left 85">
            <a:extLst>
              <a:ext uri="{FF2B5EF4-FFF2-40B4-BE49-F238E27FC236}">
                <a16:creationId xmlns:a16="http://schemas.microsoft.com/office/drawing/2014/main" id="{0263AF7D-E7A6-4867-A766-BC35BC8F4E54}"/>
              </a:ext>
            </a:extLst>
          </p:cNvPr>
          <p:cNvSpPr/>
          <p:nvPr/>
        </p:nvSpPr>
        <p:spPr>
          <a:xfrm rot="3678029">
            <a:off x="8581963" y="2236491"/>
            <a:ext cx="474134" cy="313570"/>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7" name="Rectangle 86">
            <a:extLst>
              <a:ext uri="{FF2B5EF4-FFF2-40B4-BE49-F238E27FC236}">
                <a16:creationId xmlns:a16="http://schemas.microsoft.com/office/drawing/2014/main" id="{C5FFE5DD-15E3-4030-9207-6B6F3BE21AE4}"/>
              </a:ext>
            </a:extLst>
          </p:cNvPr>
          <p:cNvSpPr/>
          <p:nvPr/>
        </p:nvSpPr>
        <p:spPr>
          <a:xfrm>
            <a:off x="7642802" y="2467179"/>
            <a:ext cx="2410102" cy="64229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Java executable.</a:t>
            </a:r>
          </a:p>
          <a:p>
            <a:pPr algn="ctr"/>
            <a:r>
              <a:rPr lang="en-GB" dirty="0"/>
              <a:t>Can be distributed to all</a:t>
            </a:r>
          </a:p>
        </p:txBody>
      </p:sp>
      <p:pic>
        <p:nvPicPr>
          <p:cNvPr id="88" name="Picture 2" descr="How To Make A Executable File From Your Java Code - Sulabh ...">
            <a:extLst>
              <a:ext uri="{FF2B5EF4-FFF2-40B4-BE49-F238E27FC236}">
                <a16:creationId xmlns:a16="http://schemas.microsoft.com/office/drawing/2014/main" id="{6BF8AB16-2C57-46EB-A668-D312BDABF3EC}"/>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8883" r="28276"/>
          <a:stretch/>
        </p:blipFill>
        <p:spPr bwMode="auto">
          <a:xfrm>
            <a:off x="7425982" y="719465"/>
            <a:ext cx="1092823" cy="1530551"/>
          </a:xfrm>
          <a:prstGeom prst="rect">
            <a:avLst/>
          </a:prstGeom>
          <a:noFill/>
          <a:extLst>
            <a:ext uri="{909E8E84-426E-40DD-AFC4-6F175D3DCCD1}">
              <a14:hiddenFill xmlns:a14="http://schemas.microsoft.com/office/drawing/2010/main">
                <a:solidFill>
                  <a:srgbClr val="FFFFFF"/>
                </a:solidFill>
              </a14:hiddenFill>
            </a:ext>
          </a:extLst>
        </p:spPr>
      </p:pic>
      <p:pic>
        <p:nvPicPr>
          <p:cNvPr id="89" name="Picture 2" descr="How To Make A Executable File From Your Java Code - Sulabh ...">
            <a:extLst>
              <a:ext uri="{FF2B5EF4-FFF2-40B4-BE49-F238E27FC236}">
                <a16:creationId xmlns:a16="http://schemas.microsoft.com/office/drawing/2014/main" id="{D4184F06-C01F-4F27-98C0-643FDA2EF7D9}"/>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28883" r="28276"/>
          <a:stretch/>
        </p:blipFill>
        <p:spPr bwMode="auto">
          <a:xfrm>
            <a:off x="867209" y="3594160"/>
            <a:ext cx="1092823" cy="1530551"/>
          </a:xfrm>
          <a:prstGeom prst="rect">
            <a:avLst/>
          </a:prstGeom>
          <a:noFill/>
          <a:extLst>
            <a:ext uri="{909E8E84-426E-40DD-AFC4-6F175D3DCCD1}">
              <a14:hiddenFill xmlns:a14="http://schemas.microsoft.com/office/drawing/2010/main">
                <a:solidFill>
                  <a:srgbClr val="FFFFFF"/>
                </a:solidFill>
              </a14:hiddenFill>
            </a:ext>
          </a:extLst>
        </p:spPr>
      </p:pic>
      <p:pic>
        <p:nvPicPr>
          <p:cNvPr id="90" name="Picture 89">
            <a:extLst>
              <a:ext uri="{FF2B5EF4-FFF2-40B4-BE49-F238E27FC236}">
                <a16:creationId xmlns:a16="http://schemas.microsoft.com/office/drawing/2014/main" id="{0DD81698-4AA1-4FA8-B14F-9628619DC820}"/>
              </a:ext>
            </a:extLst>
          </p:cNvPr>
          <p:cNvPicPr>
            <a:picLocks noChangeAspect="1"/>
          </p:cNvPicPr>
          <p:nvPr/>
        </p:nvPicPr>
        <p:blipFill>
          <a:blip r:embed="rId7"/>
          <a:stretch>
            <a:fillRect/>
          </a:stretch>
        </p:blipFill>
        <p:spPr>
          <a:xfrm>
            <a:off x="3731041" y="3732249"/>
            <a:ext cx="1832410" cy="1250790"/>
          </a:xfrm>
          <a:prstGeom prst="rect">
            <a:avLst/>
          </a:prstGeom>
        </p:spPr>
      </p:pic>
    </p:spTree>
    <p:extLst>
      <p:ext uri="{BB962C8B-B14F-4D97-AF65-F5344CB8AC3E}">
        <p14:creationId xmlns:p14="http://schemas.microsoft.com/office/powerpoint/2010/main" val="2805056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11"/>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xit" presetSubtype="0" fill="hold" nodeType="clickEffect">
                                  <p:stCondLst>
                                    <p:cond delay="0"/>
                                  </p:stCondLst>
                                  <p:childTnLst>
                                    <p:set>
                                      <p:cBhvr>
                                        <p:cTn id="20" dur="1" fill="hold">
                                          <p:stCondLst>
                                            <p:cond delay="0"/>
                                          </p:stCondLst>
                                        </p:cTn>
                                        <p:tgtEl>
                                          <p:spTgt spid="12"/>
                                        </p:tgtEl>
                                        <p:attrNameLst>
                                          <p:attrName>style.visibility</p:attrName>
                                        </p:attrNameLst>
                                      </p:cBhvr>
                                      <p:to>
                                        <p:strVal val="hidden"/>
                                      </p:to>
                                    </p:set>
                                  </p:childTnLst>
                                </p:cTn>
                              </p:par>
                              <p:par>
                                <p:cTn id="21" presetID="1" presetClass="entr" presetSubtype="0" fill="hold" nodeType="withEffect">
                                  <p:stCondLst>
                                    <p:cond delay="0"/>
                                  </p:stCondLst>
                                  <p:childTnLst>
                                    <p:set>
                                      <p:cBhvr>
                                        <p:cTn id="22" dur="1" fill="hold">
                                          <p:stCondLst>
                                            <p:cond delay="0"/>
                                          </p:stCondLst>
                                        </p:cTn>
                                        <p:tgtEl>
                                          <p:spTgt spid="6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nodeType="clickEffect">
                                  <p:stCondLst>
                                    <p:cond delay="0"/>
                                  </p:stCondLst>
                                  <p:childTnLst>
                                    <p:set>
                                      <p:cBhvr>
                                        <p:cTn id="26" dur="1" fill="hold">
                                          <p:stCondLst>
                                            <p:cond delay="0"/>
                                          </p:stCondLst>
                                        </p:cTn>
                                        <p:tgtEl>
                                          <p:spTgt spid="68"/>
                                        </p:tgtEl>
                                        <p:attrNameLst>
                                          <p:attrName>style.visibility</p:attrName>
                                        </p:attrNameLst>
                                      </p:cBhvr>
                                      <p:to>
                                        <p:strVal val="hidden"/>
                                      </p:to>
                                    </p:set>
                                  </p:childTnLst>
                                </p:cTn>
                              </p:par>
                              <p:par>
                                <p:cTn id="27" presetID="10" presetClass="entr" presetSubtype="0" fill="hold" grpId="0" nodeType="withEffect">
                                  <p:stCondLst>
                                    <p:cond delay="0"/>
                                  </p:stCondLst>
                                  <p:childTnLst>
                                    <p:set>
                                      <p:cBhvr>
                                        <p:cTn id="28" dur="1" fill="hold">
                                          <p:stCondLst>
                                            <p:cond delay="0"/>
                                          </p:stCondLst>
                                        </p:cTn>
                                        <p:tgtEl>
                                          <p:spTgt spid="62"/>
                                        </p:tgtEl>
                                        <p:attrNameLst>
                                          <p:attrName>style.visibility</p:attrName>
                                        </p:attrNameLst>
                                      </p:cBhvr>
                                      <p:to>
                                        <p:strVal val="visible"/>
                                      </p:to>
                                    </p:set>
                                    <p:animEffect transition="in" filter="fade">
                                      <p:cBhvr>
                                        <p:cTn id="29" dur="500"/>
                                        <p:tgtEl>
                                          <p:spTgt spid="62"/>
                                        </p:tgtEl>
                                      </p:cBhvr>
                                    </p:animEffect>
                                  </p:childTnLst>
                                </p:cTn>
                              </p:par>
                              <p:par>
                                <p:cTn id="30" presetID="1" presetClass="entr" presetSubtype="0" fill="hold" nodeType="withEffect">
                                  <p:stCondLst>
                                    <p:cond delay="0"/>
                                  </p:stCondLst>
                                  <p:childTnLst>
                                    <p:set>
                                      <p:cBhvr>
                                        <p:cTn id="31" dur="1" fill="hold">
                                          <p:stCondLst>
                                            <p:cond delay="0"/>
                                          </p:stCondLst>
                                        </p:cTn>
                                        <p:tgtEl>
                                          <p:spTgt spid="35"/>
                                        </p:tgtEl>
                                        <p:attrNameLst>
                                          <p:attrName>style.visibility</p:attrName>
                                        </p:attrNameLst>
                                      </p:cBhvr>
                                      <p:to>
                                        <p:strVal val="visible"/>
                                      </p:to>
                                    </p:set>
                                  </p:childTnLst>
                                </p:cTn>
                              </p:par>
                              <p:par>
                                <p:cTn id="32" presetID="10" presetClass="entr" presetSubtype="0" fill="hold" nodeType="withEffect">
                                  <p:stCondLst>
                                    <p:cond delay="0"/>
                                  </p:stCondLst>
                                  <p:childTnLst>
                                    <p:set>
                                      <p:cBhvr>
                                        <p:cTn id="33" dur="1" fill="hold">
                                          <p:stCondLst>
                                            <p:cond delay="0"/>
                                          </p:stCondLst>
                                        </p:cTn>
                                        <p:tgtEl>
                                          <p:spTgt spid="89"/>
                                        </p:tgtEl>
                                        <p:attrNameLst>
                                          <p:attrName>style.visibility</p:attrName>
                                        </p:attrNameLst>
                                      </p:cBhvr>
                                      <p:to>
                                        <p:strVal val="visible"/>
                                      </p:to>
                                    </p:set>
                                    <p:animEffect transition="in" filter="fade">
                                      <p:cBhvr>
                                        <p:cTn id="34" dur="500"/>
                                        <p:tgtEl>
                                          <p:spTgt spid="89"/>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64"/>
                                        </p:tgtEl>
                                        <p:attrNameLst>
                                          <p:attrName>style.visibility</p:attrName>
                                        </p:attrNameLst>
                                      </p:cBhvr>
                                      <p:to>
                                        <p:strVal val="visible"/>
                                      </p:to>
                                    </p:set>
                                    <p:animEffect transition="in" filter="fade">
                                      <p:cBhvr>
                                        <p:cTn id="39" dur="500"/>
                                        <p:tgtEl>
                                          <p:spTgt spid="6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63"/>
                                        </p:tgtEl>
                                        <p:attrNameLst>
                                          <p:attrName>style.visibility</p:attrName>
                                        </p:attrNameLst>
                                      </p:cBhvr>
                                      <p:to>
                                        <p:strVal val="visible"/>
                                      </p:to>
                                    </p:set>
                                    <p:animEffect transition="in" filter="fade">
                                      <p:cBhvr>
                                        <p:cTn id="42" dur="500"/>
                                        <p:tgtEl>
                                          <p:spTgt spid="63"/>
                                        </p:tgtEl>
                                      </p:cBhvr>
                                    </p:animEffect>
                                  </p:childTnLst>
                                </p:cTn>
                              </p:par>
                              <p:par>
                                <p:cTn id="43" presetID="10" presetClass="entr" presetSubtype="0" fill="hold" nodeType="withEffect">
                                  <p:stCondLst>
                                    <p:cond delay="0"/>
                                  </p:stCondLst>
                                  <p:childTnLst>
                                    <p:set>
                                      <p:cBhvr>
                                        <p:cTn id="44" dur="1" fill="hold">
                                          <p:stCondLst>
                                            <p:cond delay="0"/>
                                          </p:stCondLst>
                                        </p:cTn>
                                        <p:tgtEl>
                                          <p:spTgt spid="55"/>
                                        </p:tgtEl>
                                        <p:attrNameLst>
                                          <p:attrName>style.visibility</p:attrName>
                                        </p:attrNameLst>
                                      </p:cBhvr>
                                      <p:to>
                                        <p:strVal val="visible"/>
                                      </p:to>
                                    </p:set>
                                    <p:animEffect transition="in" filter="fade">
                                      <p:cBhvr>
                                        <p:cTn id="45" dur="500"/>
                                        <p:tgtEl>
                                          <p:spTgt spid="55"/>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90"/>
                                        </p:tgtEl>
                                        <p:attrNameLst>
                                          <p:attrName>style.visibility</p:attrName>
                                        </p:attrNameLst>
                                      </p:cBhvr>
                                      <p:to>
                                        <p:strVal val="visible"/>
                                      </p:to>
                                    </p:set>
                                    <p:animEffect transition="in" filter="fade">
                                      <p:cBhvr>
                                        <p:cTn id="50" dur="500"/>
                                        <p:tgtEl>
                                          <p:spTgt spid="90"/>
                                        </p:tgtEl>
                                      </p:cBhvr>
                                    </p:animEffect>
                                  </p:childTnLst>
                                </p:cTn>
                              </p:par>
                            </p:childTnLst>
                          </p:cTn>
                        </p:par>
                        <p:par>
                          <p:cTn id="51" fill="hold">
                            <p:stCondLst>
                              <p:cond delay="500"/>
                            </p:stCondLst>
                            <p:childTnLst>
                              <p:par>
                                <p:cTn id="52" presetID="10" presetClass="entr" presetSubtype="0" fill="hold" nodeType="afterEffect">
                                  <p:stCondLst>
                                    <p:cond delay="0"/>
                                  </p:stCondLst>
                                  <p:childTnLst>
                                    <p:set>
                                      <p:cBhvr>
                                        <p:cTn id="53" dur="1" fill="hold">
                                          <p:stCondLst>
                                            <p:cond delay="0"/>
                                          </p:stCondLst>
                                        </p:cTn>
                                        <p:tgtEl>
                                          <p:spTgt spid="81"/>
                                        </p:tgtEl>
                                        <p:attrNameLst>
                                          <p:attrName>style.visibility</p:attrName>
                                        </p:attrNameLst>
                                      </p:cBhvr>
                                      <p:to>
                                        <p:strVal val="visible"/>
                                      </p:to>
                                    </p:set>
                                    <p:animEffect transition="in" filter="fade">
                                      <p:cBhvr>
                                        <p:cTn id="54" dur="500"/>
                                        <p:tgtEl>
                                          <p:spTgt spid="81"/>
                                        </p:tgtEl>
                                      </p:cBhvr>
                                    </p:animEffec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6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xit" presetSubtype="0" fill="hold" nodeType="clickEffect">
                                  <p:stCondLst>
                                    <p:cond delay="0"/>
                                  </p:stCondLst>
                                  <p:childTnLst>
                                    <p:set>
                                      <p:cBhvr>
                                        <p:cTn id="62" dur="1" fill="hold">
                                          <p:stCondLst>
                                            <p:cond delay="0"/>
                                          </p:stCondLst>
                                        </p:cTn>
                                        <p:tgtEl>
                                          <p:spTgt spid="61"/>
                                        </p:tgtEl>
                                        <p:attrNameLst>
                                          <p:attrName>style.visibility</p:attrName>
                                        </p:attrNameLst>
                                      </p:cBhvr>
                                      <p:to>
                                        <p:strVal val="hidden"/>
                                      </p:to>
                                    </p:set>
                                  </p:childTnLst>
                                </p:cTn>
                              </p:par>
                              <p:par>
                                <p:cTn id="63" presetID="10" presetClass="entr" presetSubtype="0" fill="hold" nodeType="withEffect">
                                  <p:stCondLst>
                                    <p:cond delay="0"/>
                                  </p:stCondLst>
                                  <p:childTnLst>
                                    <p:set>
                                      <p:cBhvr>
                                        <p:cTn id="64" dur="1" fill="hold">
                                          <p:stCondLst>
                                            <p:cond delay="0"/>
                                          </p:stCondLst>
                                        </p:cTn>
                                        <p:tgtEl>
                                          <p:spTgt spid="77"/>
                                        </p:tgtEl>
                                        <p:attrNameLst>
                                          <p:attrName>style.visibility</p:attrName>
                                        </p:attrNameLst>
                                      </p:cBhvr>
                                      <p:to>
                                        <p:strVal val="visible"/>
                                      </p:to>
                                    </p:set>
                                    <p:animEffect transition="in" filter="fade">
                                      <p:cBhvr>
                                        <p:cTn id="65" dur="500"/>
                                        <p:tgtEl>
                                          <p:spTgt spid="77"/>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80"/>
                                        </p:tgtEl>
                                        <p:attrNameLst>
                                          <p:attrName>style.visibility</p:attrName>
                                        </p:attrNameLst>
                                      </p:cBhvr>
                                      <p:to>
                                        <p:strVal val="visible"/>
                                      </p:to>
                                    </p:set>
                                    <p:animEffect transition="in" filter="fade">
                                      <p:cBhvr>
                                        <p:cTn id="68" dur="500"/>
                                        <p:tgtEl>
                                          <p:spTgt spid="80"/>
                                        </p:tgtEl>
                                      </p:cBhvr>
                                    </p:animEffect>
                                  </p:childTnLst>
                                </p:cTn>
                              </p:par>
                            </p:childTnLst>
                          </p:cTn>
                        </p:par>
                        <p:par>
                          <p:cTn id="69" fill="hold">
                            <p:stCondLst>
                              <p:cond delay="500"/>
                            </p:stCondLst>
                            <p:childTnLst>
                              <p:par>
                                <p:cTn id="70" presetID="10" presetClass="entr" presetSubtype="0" fill="hold" nodeType="afterEffect">
                                  <p:stCondLst>
                                    <p:cond delay="0"/>
                                  </p:stCondLst>
                                  <p:childTnLst>
                                    <p:set>
                                      <p:cBhvr>
                                        <p:cTn id="71" dur="1" fill="hold">
                                          <p:stCondLst>
                                            <p:cond delay="0"/>
                                          </p:stCondLst>
                                        </p:cTn>
                                        <p:tgtEl>
                                          <p:spTgt spid="74"/>
                                        </p:tgtEl>
                                        <p:attrNameLst>
                                          <p:attrName>style.visibility</p:attrName>
                                        </p:attrNameLst>
                                      </p:cBhvr>
                                      <p:to>
                                        <p:strVal val="visible"/>
                                      </p:to>
                                    </p:set>
                                    <p:animEffect transition="in" filter="fade">
                                      <p:cBhvr>
                                        <p:cTn id="72"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2" grpId="0" animBg="1"/>
      <p:bldP spid="63" grpId="0" animBg="1"/>
      <p:bldP spid="64" grpId="0" animBg="1"/>
      <p:bldP spid="8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 name="Shape 269">
            <a:extLst>
              <a:ext uri="{FF2B5EF4-FFF2-40B4-BE49-F238E27FC236}">
                <a16:creationId xmlns:a16="http://schemas.microsoft.com/office/drawing/2014/main" id="{187A4E1A-A33D-46A4-A0CF-AA9E21303510}"/>
              </a:ext>
            </a:extLst>
          </p:cNvPr>
          <p:cNvSpPr/>
          <p:nvPr/>
        </p:nvSpPr>
        <p:spPr>
          <a:xfrm>
            <a:off x="188852" y="3155908"/>
            <a:ext cx="2002323" cy="1555439"/>
          </a:xfrm>
          <a:prstGeom prst="rect">
            <a:avLst/>
          </a:prstGeom>
          <a:ln w="38100">
            <a:headEnd type="none" w="med" len="med"/>
            <a:tailEnd type="none" w="med" len="med"/>
          </a:ln>
        </p:spPr>
        <p:style>
          <a:lnRef idx="2">
            <a:schemeClr val="accent4"/>
          </a:lnRef>
          <a:fillRef idx="1">
            <a:schemeClr val="lt1"/>
          </a:fillRef>
          <a:effectRef idx="0">
            <a:schemeClr val="accent4"/>
          </a:effectRef>
          <a:fontRef idx="minor">
            <a:schemeClr val="dk1"/>
          </a:fontRef>
        </p:style>
        <p:txBody>
          <a:bodyPr lIns="91425" tIns="91425" rIns="91425" bIns="91425" anchor="ctr" anchorCtr="0">
            <a:noAutofit/>
          </a:bodyPr>
          <a:lstStyle/>
          <a:p>
            <a:endParaRPr/>
          </a:p>
        </p:txBody>
      </p:sp>
      <p:sp>
        <p:nvSpPr>
          <p:cNvPr id="2" name="Title 1">
            <a:extLst>
              <a:ext uri="{FF2B5EF4-FFF2-40B4-BE49-F238E27FC236}">
                <a16:creationId xmlns:a16="http://schemas.microsoft.com/office/drawing/2014/main" id="{21DB0CDC-FFE9-4C1D-B71B-BDD67B0ED6C1}"/>
              </a:ext>
            </a:extLst>
          </p:cNvPr>
          <p:cNvSpPr>
            <a:spLocks noGrp="1"/>
          </p:cNvSpPr>
          <p:nvPr>
            <p:ph type="title"/>
          </p:nvPr>
        </p:nvSpPr>
        <p:spPr/>
        <p:txBody>
          <a:bodyPr/>
          <a:lstStyle/>
          <a:p>
            <a:r>
              <a:rPr lang="en-GB" dirty="0"/>
              <a:t>What’s the big deal</a:t>
            </a:r>
          </a:p>
        </p:txBody>
      </p:sp>
      <p:sp>
        <p:nvSpPr>
          <p:cNvPr id="5" name="Slide Number Placeholder 4">
            <a:extLst>
              <a:ext uri="{FF2B5EF4-FFF2-40B4-BE49-F238E27FC236}">
                <a16:creationId xmlns:a16="http://schemas.microsoft.com/office/drawing/2014/main" id="{1D283F4A-AC3E-4C15-BF0B-9EB54A1D68D4}"/>
              </a:ext>
            </a:extLst>
          </p:cNvPr>
          <p:cNvSpPr>
            <a:spLocks noGrp="1"/>
          </p:cNvSpPr>
          <p:nvPr>
            <p:ph type="sldNum" sz="quarter" idx="12"/>
          </p:nvPr>
        </p:nvSpPr>
        <p:spPr/>
        <p:txBody>
          <a:bodyPr/>
          <a:lstStyle/>
          <a:p>
            <a:fld id="{B4AAD609-F83C-4414-814B-B5A2DF99692C}" type="slidenum">
              <a:rPr lang="en-US" smtClean="0"/>
              <a:pPr/>
              <a:t>23</a:t>
            </a:fld>
            <a:endParaRPr lang="en-US" dirty="0"/>
          </a:p>
        </p:txBody>
      </p:sp>
      <p:sp>
        <p:nvSpPr>
          <p:cNvPr id="64" name="Shape 269">
            <a:extLst>
              <a:ext uri="{FF2B5EF4-FFF2-40B4-BE49-F238E27FC236}">
                <a16:creationId xmlns:a16="http://schemas.microsoft.com/office/drawing/2014/main" id="{A46141CB-B75E-4B59-9982-29912D7A4C46}"/>
              </a:ext>
            </a:extLst>
          </p:cNvPr>
          <p:cNvSpPr/>
          <p:nvPr/>
        </p:nvSpPr>
        <p:spPr>
          <a:xfrm>
            <a:off x="194802" y="812334"/>
            <a:ext cx="1996373" cy="1423130"/>
          </a:xfrm>
          <a:prstGeom prst="rect">
            <a:avLst/>
          </a:prstGeom>
          <a:ln w="38100">
            <a:headEnd type="none" w="med" len="med"/>
            <a:tailEnd type="none" w="med" len="med"/>
          </a:ln>
        </p:spPr>
        <p:style>
          <a:lnRef idx="2">
            <a:schemeClr val="accent4"/>
          </a:lnRef>
          <a:fillRef idx="1">
            <a:schemeClr val="lt1"/>
          </a:fillRef>
          <a:effectRef idx="0">
            <a:schemeClr val="accent4"/>
          </a:effectRef>
          <a:fontRef idx="minor">
            <a:schemeClr val="dk1"/>
          </a:fontRef>
        </p:style>
        <p:txBody>
          <a:bodyPr lIns="91425" tIns="91425" rIns="91425" bIns="91425" anchor="ctr" anchorCtr="0">
            <a:noAutofit/>
          </a:bodyPr>
          <a:lstStyle/>
          <a:p>
            <a:endParaRPr/>
          </a:p>
        </p:txBody>
      </p:sp>
      <p:sp>
        <p:nvSpPr>
          <p:cNvPr id="75" name="Rectangle 74">
            <a:extLst>
              <a:ext uri="{FF2B5EF4-FFF2-40B4-BE49-F238E27FC236}">
                <a16:creationId xmlns:a16="http://schemas.microsoft.com/office/drawing/2014/main" id="{D0888682-CF50-49A0-9BE6-52BA20DDE231}"/>
              </a:ext>
            </a:extLst>
          </p:cNvPr>
          <p:cNvSpPr/>
          <p:nvPr/>
        </p:nvSpPr>
        <p:spPr>
          <a:xfrm rot="21406024">
            <a:off x="6063643" y="2337795"/>
            <a:ext cx="98103" cy="308528"/>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sp>
        <p:nvSpPr>
          <p:cNvPr id="85" name="Rectangle 84">
            <a:extLst>
              <a:ext uri="{FF2B5EF4-FFF2-40B4-BE49-F238E27FC236}">
                <a16:creationId xmlns:a16="http://schemas.microsoft.com/office/drawing/2014/main" id="{4C05D629-A1DC-4A54-95C9-776EDEA6C991}"/>
              </a:ext>
            </a:extLst>
          </p:cNvPr>
          <p:cNvSpPr/>
          <p:nvPr/>
        </p:nvSpPr>
        <p:spPr>
          <a:xfrm>
            <a:off x="188852" y="2235129"/>
            <a:ext cx="2002323" cy="86069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Developer compiles</a:t>
            </a:r>
          </a:p>
        </p:txBody>
      </p:sp>
      <p:sp>
        <p:nvSpPr>
          <p:cNvPr id="94" name="Rectangle 93">
            <a:extLst>
              <a:ext uri="{FF2B5EF4-FFF2-40B4-BE49-F238E27FC236}">
                <a16:creationId xmlns:a16="http://schemas.microsoft.com/office/drawing/2014/main" id="{695C93CC-4ECD-4B65-B7D7-36251F32042A}"/>
              </a:ext>
            </a:extLst>
          </p:cNvPr>
          <p:cNvSpPr/>
          <p:nvPr/>
        </p:nvSpPr>
        <p:spPr>
          <a:xfrm>
            <a:off x="188852" y="4700242"/>
            <a:ext cx="2002323" cy="86069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GB" dirty="0"/>
              <a:t>User installs </a:t>
            </a:r>
            <a:br>
              <a:rPr lang="en-GB" dirty="0"/>
            </a:br>
            <a:r>
              <a:rPr lang="en-GB" dirty="0"/>
              <a:t>interpreter</a:t>
            </a:r>
          </a:p>
        </p:txBody>
      </p:sp>
      <p:pic>
        <p:nvPicPr>
          <p:cNvPr id="95" name="Picture 94">
            <a:extLst>
              <a:ext uri="{FF2B5EF4-FFF2-40B4-BE49-F238E27FC236}">
                <a16:creationId xmlns:a16="http://schemas.microsoft.com/office/drawing/2014/main" id="{2AD9DADC-89D7-4BFA-BD33-3D99D3A38FEE}"/>
              </a:ext>
            </a:extLst>
          </p:cNvPr>
          <p:cNvPicPr>
            <a:picLocks noChangeAspect="1"/>
          </p:cNvPicPr>
          <p:nvPr/>
        </p:nvPicPr>
        <p:blipFill>
          <a:blip r:embed="rId2"/>
          <a:stretch>
            <a:fillRect/>
          </a:stretch>
        </p:blipFill>
        <p:spPr>
          <a:xfrm>
            <a:off x="273200" y="3338245"/>
            <a:ext cx="1860140" cy="1269718"/>
          </a:xfrm>
          <a:prstGeom prst="rect">
            <a:avLst/>
          </a:prstGeom>
        </p:spPr>
      </p:pic>
      <p:pic>
        <p:nvPicPr>
          <p:cNvPr id="100" name="Picture 2" descr="How To Make A Executable File From Your Java Code - Sulabh ...">
            <a:extLst>
              <a:ext uri="{FF2B5EF4-FFF2-40B4-BE49-F238E27FC236}">
                <a16:creationId xmlns:a16="http://schemas.microsoft.com/office/drawing/2014/main" id="{015ADBD7-9D6E-4F15-BDC8-C34A4667E2A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883" r="28276"/>
          <a:stretch/>
        </p:blipFill>
        <p:spPr bwMode="auto">
          <a:xfrm>
            <a:off x="784582" y="982806"/>
            <a:ext cx="810862" cy="1135652"/>
          </a:xfrm>
          <a:prstGeom prst="rect">
            <a:avLst/>
          </a:prstGeom>
          <a:noFill/>
          <a:extLst>
            <a:ext uri="{909E8E84-426E-40DD-AFC4-6F175D3DCCD1}">
              <a14:hiddenFill xmlns:a14="http://schemas.microsoft.com/office/drawing/2010/main">
                <a:solidFill>
                  <a:srgbClr val="FFFFFF"/>
                </a:solidFill>
              </a14:hiddenFill>
            </a:ext>
          </a:extLst>
        </p:spPr>
      </p:pic>
      <p:grpSp>
        <p:nvGrpSpPr>
          <p:cNvPr id="101" name="Group 100">
            <a:extLst>
              <a:ext uri="{FF2B5EF4-FFF2-40B4-BE49-F238E27FC236}">
                <a16:creationId xmlns:a16="http://schemas.microsoft.com/office/drawing/2014/main" id="{701F0EBD-072E-4B28-8DC4-EB76B522EE8C}"/>
              </a:ext>
            </a:extLst>
          </p:cNvPr>
          <p:cNvGrpSpPr/>
          <p:nvPr/>
        </p:nvGrpSpPr>
        <p:grpSpPr>
          <a:xfrm>
            <a:off x="2528240" y="3254479"/>
            <a:ext cx="2153674" cy="1526836"/>
            <a:chOff x="1424898" y="3127032"/>
            <a:chExt cx="2153674" cy="1526836"/>
          </a:xfrm>
        </p:grpSpPr>
        <p:sp>
          <p:nvSpPr>
            <p:cNvPr id="102" name="Rectangle 101">
              <a:extLst>
                <a:ext uri="{FF2B5EF4-FFF2-40B4-BE49-F238E27FC236}">
                  <a16:creationId xmlns:a16="http://schemas.microsoft.com/office/drawing/2014/main" id="{268E4EE0-E732-49FF-BB2D-74A17BAE3651}"/>
                </a:ext>
              </a:extLst>
            </p:cNvPr>
            <p:cNvSpPr/>
            <p:nvPr/>
          </p:nvSpPr>
          <p:spPr>
            <a:xfrm>
              <a:off x="1424898" y="3127032"/>
              <a:ext cx="2153674" cy="4453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Linux</a:t>
              </a:r>
            </a:p>
          </p:txBody>
        </p:sp>
        <p:grpSp>
          <p:nvGrpSpPr>
            <p:cNvPr id="103" name="Group 102">
              <a:extLst>
                <a:ext uri="{FF2B5EF4-FFF2-40B4-BE49-F238E27FC236}">
                  <a16:creationId xmlns:a16="http://schemas.microsoft.com/office/drawing/2014/main" id="{57BD4398-E980-43C5-8F5B-575B2BEBCBBD}"/>
                </a:ext>
              </a:extLst>
            </p:cNvPr>
            <p:cNvGrpSpPr/>
            <p:nvPr/>
          </p:nvGrpSpPr>
          <p:grpSpPr>
            <a:xfrm>
              <a:off x="1458049" y="3613403"/>
              <a:ext cx="2087373" cy="1040465"/>
              <a:chOff x="1410462" y="3613403"/>
              <a:chExt cx="2087373" cy="1040465"/>
            </a:xfrm>
          </p:grpSpPr>
          <p:grpSp>
            <p:nvGrpSpPr>
              <p:cNvPr id="104" name="Group 103">
                <a:extLst>
                  <a:ext uri="{FF2B5EF4-FFF2-40B4-BE49-F238E27FC236}">
                    <a16:creationId xmlns:a16="http://schemas.microsoft.com/office/drawing/2014/main" id="{B3F4F2E9-2837-415C-85DA-172CD6D8B1F6}"/>
                  </a:ext>
                </a:extLst>
              </p:cNvPr>
              <p:cNvGrpSpPr/>
              <p:nvPr/>
            </p:nvGrpSpPr>
            <p:grpSpPr>
              <a:xfrm rot="21406024">
                <a:off x="1410462" y="3613403"/>
                <a:ext cx="1067739" cy="997654"/>
                <a:chOff x="754596" y="824457"/>
                <a:chExt cx="2033389" cy="1899920"/>
              </a:xfrm>
            </p:grpSpPr>
            <p:pic>
              <p:nvPicPr>
                <p:cNvPr id="107" name="Picture 106" descr="A picture containing electronics, circuit&#10;&#10;Description automatically generated">
                  <a:extLst>
                    <a:ext uri="{FF2B5EF4-FFF2-40B4-BE49-F238E27FC236}">
                      <a16:creationId xmlns:a16="http://schemas.microsoft.com/office/drawing/2014/main" id="{81986012-E6D0-4AA3-AD8E-77935A3A1853}"/>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1094" b="59180" l="2961" r="52392">
                              <a14:foregroundMark x1="18679" y1="25391" x2="19590" y2="24414"/>
                              <a14:foregroundMark x1="19818" y1="23438" x2="21868" y2="23633"/>
                              <a14:foregroundMark x1="22551" y1="24219" x2="19362" y2="23633"/>
                              <a14:foregroundMark x1="14351" y1="29688" x2="10478" y2="38867"/>
                              <a14:foregroundMark x1="10478" y1="38867" x2="6834" y2="41797"/>
                              <a14:foregroundMark x1="12301" y1="35742" x2="5923" y2="43945"/>
                              <a14:foregroundMark x1="5923" y1="43945" x2="5923" y2="43945"/>
                              <a14:foregroundMark x1="7289" y1="44922" x2="22779" y2="48633"/>
                              <a14:foregroundMark x1="22779" y1="48633" x2="29613" y2="52344"/>
                              <a14:foregroundMark x1="28702" y1="51758" x2="31891" y2="53906"/>
                              <a14:foregroundMark x1="25968" y1="50781" x2="32118" y2="53516"/>
                              <a14:foregroundMark x1="6606" y1="45508" x2="39636" y2="57031"/>
                              <a14:foregroundMark x1="38497" y1="58398" x2="15718" y2="51172"/>
                              <a14:foregroundMark x1="48469" y1="34700" x2="47472" y2="37264"/>
                              <a14:foregroundMark x1="49203" y1="35547" x2="49489" y2="35126"/>
                              <a14:foregroundMark x1="43335" y1="46680" x2="40091" y2="51953"/>
                              <a14:foregroundMark x1="43456" y1="46484" x2="43335" y2="46680"/>
                              <a14:foregroundMark x1="44478" y1="44822" x2="43816" y2="45898"/>
                              <a14:foregroundMark x1="50248" y1="35443" x2="49078" y2="37345"/>
                              <a14:foregroundMark x1="45227" y1="45898" x2="45818" y2="45201"/>
                              <a14:foregroundMark x1="44564" y1="46680" x2="44730" y2="46484"/>
                              <a14:foregroundMark x1="40091" y1="51953" x2="44564" y2="46680"/>
                              <a14:foregroundMark x1="45228" y1="46680" x2="41686" y2="52148"/>
                              <a14:foregroundMark x1="45355" y1="46484" x2="45228" y2="46680"/>
                              <a14:foregroundMark x1="46129" y1="45290" x2="45735" y2="45898"/>
                              <a14:foregroundMark x1="43949" y1="46680" x2="44030" y2="46484"/>
                              <a14:foregroundMark x1="41686" y1="52148" x2="43949" y2="46680"/>
                              <a14:foregroundMark x1="42597" y1="51563" x2="37130" y2="57422"/>
                              <a14:foregroundMark x1="50110" y1="37397" x2="51022" y2="35766"/>
                              <a14:foregroundMark x1="45359" y1="45898" x2="45758" y2="45184"/>
                              <a14:foregroundMark x1="44921" y1="46680" x2="45031" y2="46484"/>
                              <a14:foregroundMark x1="40774" y1="54102" x2="44921" y2="46680"/>
                              <a14:foregroundMark x1="49495" y1="32242" x2="25285" y2="25195"/>
                              <a14:foregroundMark x1="25285" y1="25195" x2="48519" y2="31055"/>
                              <a14:foregroundMark x1="48519" y1="31055" x2="25968" y2="24023"/>
                              <a14:foregroundMark x1="25968" y1="24023" x2="37813" y2="28125"/>
                              <a14:foregroundMark x1="37813" y1="28125" x2="41913" y2="30859"/>
                              <a14:foregroundMark x1="48747" y1="31445" x2="49595" y2="32081"/>
                              <a14:foregroundMark x1="25740" y1="24414" x2="18907" y2="21484"/>
                              <a14:foregroundMark x1="18223" y1="22656" x2="14123" y2="27930"/>
                              <a14:foregroundMark x1="17312" y1="24219" x2="12301" y2="33203"/>
                              <a14:foregroundMark x1="12301" y1="33203" x2="11617" y2="33984"/>
                              <a14:foregroundMark x1="12301" y1="31836" x2="9112" y2="37500"/>
                              <a14:foregroundMark x1="12756" y1="32813" x2="6606" y2="41406"/>
                              <a14:foregroundMark x1="6606" y1="41406" x2="12073" y2="35742"/>
                              <a14:foregroundMark x1="8200" y1="39648" x2="5239" y2="44336"/>
                              <a14:foregroundMark x1="5923" y1="45313" x2="4328" y2="45313"/>
                              <a14:foregroundMark x1="7062" y1="46094" x2="4328" y2="44727"/>
                              <a14:foregroundMark x1="15262" y1="51367" x2="3189" y2="45313"/>
                              <a14:foregroundMark x1="45465" y1="46680" x2="45558" y2="46484"/>
                              <a14:foregroundMark x1="40091" y1="58008" x2="45465" y2="46680"/>
                              <a14:foregroundMark x1="38952" y1="59180" x2="39863" y2="59180"/>
                              <a14:foregroundMark x1="45695" y1="46680" x2="45786" y2="46484"/>
                              <a14:foregroundMark x1="40774" y1="57227" x2="45695" y2="46680"/>
                              <a14:foregroundMark x1="50797" y1="35156" x2="51481" y2="33789"/>
                              <a14:foregroundMark x1="51253" y1="32617" x2="48747" y2="31250"/>
                              <a14:foregroundMark x1="49886" y1="36914" x2="48947" y2="38477"/>
                              <a14:foregroundMark x1="49203" y1="46680" x2="49301" y2="46484"/>
                              <a14:foregroundMark x1="45103" y1="43555" x2="45103" y2="43555"/>
                              <a14:foregroundMark x1="46469" y1="41797" x2="46469" y2="41797"/>
                              <a14:foregroundMark x1="46697" y1="42969" x2="46697" y2="42969"/>
                              <a14:foregroundMark x1="46241" y1="43750" x2="46241" y2="43750"/>
                              <a14:foregroundMark x1="47608" y1="40820" x2="47608" y2="40820"/>
                              <a14:foregroundMark x1="47836" y1="40234" x2="47836" y2="40234"/>
                              <a14:foregroundMark x1="49431" y1="39453" x2="49431" y2="39453"/>
                              <a14:foregroundMark x1="48747" y1="41016" x2="48747" y2="41016"/>
                              <a14:foregroundMark x1="47153" y1="42578" x2="47153" y2="42578"/>
                              <a14:foregroundMark x1="46925" y1="43945" x2="46925" y2="43945"/>
                              <a14:foregroundMark x1="47608" y1="42578" x2="47608" y2="42578"/>
                              <a14:foregroundMark x1="47608" y1="43359" x2="47608" y2="43359"/>
                              <a14:foregroundMark x1="46469" y1="45508" x2="46469" y2="45508"/>
                              <a14:foregroundMark x1="49658" y1="38867" x2="49658" y2="38867"/>
                              <a14:foregroundMark x1="50342" y1="38086" x2="50342" y2="38086"/>
                              <a14:backgroundMark x1="52119" y1="37825" x2="52164" y2="37500"/>
                              <a14:backgroundMark x1="50797" y1="47461" x2="51077" y2="45424"/>
                              <a14:backgroundMark x1="52164" y1="37500" x2="52141" y2="37834"/>
                              <a14:backgroundMark x1="55353" y1="33398" x2="53403" y2="36558"/>
                              <a14:backgroundMark x1="49970" y1="45508" x2="49658" y2="46289"/>
                              <a14:backgroundMark x1="50595" y1="43945" x2="49970" y2="45508"/>
                              <a14:backgroundMark x1="50673" y1="43750" x2="50595" y2="43945"/>
                              <a14:backgroundMark x1="50751" y1="43555" x2="50673" y2="43750"/>
                              <a14:backgroundMark x1="50829" y1="43359" x2="50751" y2="43555"/>
                              <a14:backgroundMark x1="50985" y1="42969" x2="50829" y2="43359"/>
                              <a14:backgroundMark x1="51141" y1="42578" x2="50985" y2="42969"/>
                              <a14:backgroundMark x1="51454" y1="41797" x2="51141" y2="42578"/>
                              <a14:backgroundMark x1="51767" y1="41016" x2="51454" y2="41797"/>
                              <a14:backgroundMark x1="51845" y1="40820" x2="51767" y2="41016"/>
                              <a14:backgroundMark x1="52079" y1="40234" x2="51845" y2="40820"/>
                              <a14:backgroundMark x1="52392" y1="39453" x2="52079" y2="40234"/>
                              <a14:backgroundMark x1="49886" y1="46484" x2="49886" y2="46484"/>
                              <a14:backgroundMark x1="49203" y1="46680" x2="49203" y2="46680"/>
                              <a14:backgroundMark x1="49203" y1="45898" x2="49203" y2="46484"/>
                            </a14:backgroundRemoval>
                          </a14:imgEffect>
                        </a14:imgLayer>
                      </a14:imgProps>
                    </a:ext>
                    <a:ext uri="{28A0092B-C50C-407E-A947-70E740481C1C}">
                      <a14:useLocalDpi xmlns:a14="http://schemas.microsoft.com/office/drawing/2010/main" val="0"/>
                    </a:ext>
                  </a:extLst>
                </a:blip>
                <a:srcRect l="4564" t="20758" r="48251" b="40283"/>
                <a:stretch/>
              </p:blipFill>
              <p:spPr>
                <a:xfrm>
                  <a:off x="754596" y="824457"/>
                  <a:ext cx="1973042" cy="1899920"/>
                </a:xfrm>
                <a:prstGeom prst="rect">
                  <a:avLst/>
                </a:prstGeom>
              </p:spPr>
            </p:pic>
            <p:sp>
              <p:nvSpPr>
                <p:cNvPr id="108" name="Rectangle 107">
                  <a:extLst>
                    <a:ext uri="{FF2B5EF4-FFF2-40B4-BE49-F238E27FC236}">
                      <a16:creationId xmlns:a16="http://schemas.microsoft.com/office/drawing/2014/main" id="{C9365F04-0CAD-45D1-95F1-91A4479E4BBA}"/>
                    </a:ext>
                  </a:extLst>
                </p:cNvPr>
                <p:cNvSpPr/>
                <p:nvPr/>
              </p:nvSpPr>
              <p:spPr>
                <a:xfrm>
                  <a:off x="2652585" y="1801533"/>
                  <a:ext cx="135400" cy="425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pic>
            <p:nvPicPr>
              <p:cNvPr id="105" name="Picture 104">
                <a:extLst>
                  <a:ext uri="{FF2B5EF4-FFF2-40B4-BE49-F238E27FC236}">
                    <a16:creationId xmlns:a16="http://schemas.microsoft.com/office/drawing/2014/main" id="{8A9DEF4E-79C8-453A-B34C-FF625C87E5D9}"/>
                  </a:ext>
                </a:extLst>
              </p:cNvPr>
              <p:cNvPicPr>
                <a:picLocks noChangeAspect="1"/>
              </p:cNvPicPr>
              <p:nvPr/>
            </p:nvPicPr>
            <p:blipFill rotWithShape="1">
              <a:blip r:embed="rId6"/>
              <a:srcRect l="13305" t="17589" r="12055" b="13726"/>
              <a:stretch/>
            </p:blipFill>
            <p:spPr>
              <a:xfrm>
                <a:off x="2629769" y="3747668"/>
                <a:ext cx="868066" cy="530129"/>
              </a:xfrm>
              <a:prstGeom prst="rect">
                <a:avLst/>
              </a:prstGeom>
            </p:spPr>
          </p:pic>
          <p:pic>
            <p:nvPicPr>
              <p:cNvPr id="106" name="Picture 105" descr="A close up of a computer keyboard&#10;&#10;Description automatically generated">
                <a:extLst>
                  <a:ext uri="{FF2B5EF4-FFF2-40B4-BE49-F238E27FC236}">
                    <a16:creationId xmlns:a16="http://schemas.microsoft.com/office/drawing/2014/main" id="{A9A67BE4-7E3A-46D7-AA12-BF544DF1F27F}"/>
                  </a:ext>
                </a:extLst>
              </p:cNvPr>
              <p:cNvPicPr>
                <a:picLocks noChangeAspect="1"/>
              </p:cNvPicPr>
              <p:nvPr/>
            </p:nvPicPr>
            <p:blipFill rotWithShape="1">
              <a:blip r:embed="rId7">
                <a:extLst>
                  <a:ext uri="{28A0092B-C50C-407E-A947-70E740481C1C}">
                    <a14:useLocalDpi xmlns:a14="http://schemas.microsoft.com/office/drawing/2010/main" val="0"/>
                  </a:ext>
                </a:extLst>
              </a:blip>
              <a:srcRect l="1112" t="19407" b="20889"/>
              <a:stretch/>
            </p:blipFill>
            <p:spPr>
              <a:xfrm>
                <a:off x="2220916" y="4327829"/>
                <a:ext cx="720036" cy="326039"/>
              </a:xfrm>
              <a:prstGeom prst="rect">
                <a:avLst/>
              </a:prstGeom>
            </p:spPr>
          </p:pic>
        </p:grpSp>
      </p:grpSp>
      <p:grpSp>
        <p:nvGrpSpPr>
          <p:cNvPr id="109" name="Group 108">
            <a:extLst>
              <a:ext uri="{FF2B5EF4-FFF2-40B4-BE49-F238E27FC236}">
                <a16:creationId xmlns:a16="http://schemas.microsoft.com/office/drawing/2014/main" id="{1E1B9928-A254-477F-B268-C6CCFD0DCFA7}"/>
              </a:ext>
            </a:extLst>
          </p:cNvPr>
          <p:cNvGrpSpPr/>
          <p:nvPr/>
        </p:nvGrpSpPr>
        <p:grpSpPr>
          <a:xfrm>
            <a:off x="5034171" y="3254884"/>
            <a:ext cx="2153674" cy="1456539"/>
            <a:chOff x="4097402" y="3197329"/>
            <a:chExt cx="2153674" cy="1456539"/>
          </a:xfrm>
        </p:grpSpPr>
        <p:sp>
          <p:nvSpPr>
            <p:cNvPr id="110" name="Rectangle 109">
              <a:extLst>
                <a:ext uri="{FF2B5EF4-FFF2-40B4-BE49-F238E27FC236}">
                  <a16:creationId xmlns:a16="http://schemas.microsoft.com/office/drawing/2014/main" id="{60574B54-0FB1-4E72-9472-E08CA9243982}"/>
                </a:ext>
              </a:extLst>
            </p:cNvPr>
            <p:cNvSpPr/>
            <p:nvPr/>
          </p:nvSpPr>
          <p:spPr>
            <a:xfrm>
              <a:off x="4097402" y="3197329"/>
              <a:ext cx="2153674" cy="4453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Windows</a:t>
              </a:r>
            </a:p>
          </p:txBody>
        </p:sp>
        <p:grpSp>
          <p:nvGrpSpPr>
            <p:cNvPr id="111" name="Group 110">
              <a:extLst>
                <a:ext uri="{FF2B5EF4-FFF2-40B4-BE49-F238E27FC236}">
                  <a16:creationId xmlns:a16="http://schemas.microsoft.com/office/drawing/2014/main" id="{F2B9284C-5E3F-4EBC-A91E-6EDD2B819672}"/>
                </a:ext>
              </a:extLst>
            </p:cNvPr>
            <p:cNvGrpSpPr/>
            <p:nvPr/>
          </p:nvGrpSpPr>
          <p:grpSpPr>
            <a:xfrm>
              <a:off x="4130553" y="3613403"/>
              <a:ext cx="2087373" cy="1040465"/>
              <a:chOff x="1410462" y="3613403"/>
              <a:chExt cx="2087373" cy="1040465"/>
            </a:xfrm>
          </p:grpSpPr>
          <p:grpSp>
            <p:nvGrpSpPr>
              <p:cNvPr id="112" name="Group 111">
                <a:extLst>
                  <a:ext uri="{FF2B5EF4-FFF2-40B4-BE49-F238E27FC236}">
                    <a16:creationId xmlns:a16="http://schemas.microsoft.com/office/drawing/2014/main" id="{2B7457FE-4882-4CF9-AC87-C9C52B409B59}"/>
                  </a:ext>
                </a:extLst>
              </p:cNvPr>
              <p:cNvGrpSpPr/>
              <p:nvPr/>
            </p:nvGrpSpPr>
            <p:grpSpPr>
              <a:xfrm rot="21406024">
                <a:off x="1410462" y="3613403"/>
                <a:ext cx="1067739" cy="997654"/>
                <a:chOff x="754596" y="824457"/>
                <a:chExt cx="2033389" cy="1899920"/>
              </a:xfrm>
            </p:grpSpPr>
            <p:pic>
              <p:nvPicPr>
                <p:cNvPr id="115" name="Picture 114" descr="A picture containing electronics, circuit&#10;&#10;Description automatically generated">
                  <a:extLst>
                    <a:ext uri="{FF2B5EF4-FFF2-40B4-BE49-F238E27FC236}">
                      <a16:creationId xmlns:a16="http://schemas.microsoft.com/office/drawing/2014/main" id="{10BB13AB-9B64-42A0-86F1-27F52F3B1D03}"/>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1094" b="59180" l="2961" r="52392">
                              <a14:foregroundMark x1="18679" y1="25391" x2="19590" y2="24414"/>
                              <a14:foregroundMark x1="19818" y1="23438" x2="21868" y2="23633"/>
                              <a14:foregroundMark x1="22551" y1="24219" x2="19362" y2="23633"/>
                              <a14:foregroundMark x1="14351" y1="29688" x2="10478" y2="38867"/>
                              <a14:foregroundMark x1="10478" y1="38867" x2="6834" y2="41797"/>
                              <a14:foregroundMark x1="12301" y1="35742" x2="5923" y2="43945"/>
                              <a14:foregroundMark x1="5923" y1="43945" x2="5923" y2="43945"/>
                              <a14:foregroundMark x1="7289" y1="44922" x2="22779" y2="48633"/>
                              <a14:foregroundMark x1="22779" y1="48633" x2="29613" y2="52344"/>
                              <a14:foregroundMark x1="28702" y1="51758" x2="31891" y2="53906"/>
                              <a14:foregroundMark x1="25968" y1="50781" x2="32118" y2="53516"/>
                              <a14:foregroundMark x1="6606" y1="45508" x2="39636" y2="57031"/>
                              <a14:foregroundMark x1="38497" y1="58398" x2="15718" y2="51172"/>
                              <a14:foregroundMark x1="48469" y1="34700" x2="47472" y2="37264"/>
                              <a14:foregroundMark x1="49203" y1="35547" x2="49489" y2="35126"/>
                              <a14:foregroundMark x1="43335" y1="46680" x2="40091" y2="51953"/>
                              <a14:foregroundMark x1="43456" y1="46484" x2="43335" y2="46680"/>
                              <a14:foregroundMark x1="44478" y1="44822" x2="43816" y2="45898"/>
                              <a14:foregroundMark x1="50248" y1="35443" x2="49078" y2="37345"/>
                              <a14:foregroundMark x1="45227" y1="45898" x2="45818" y2="45201"/>
                              <a14:foregroundMark x1="44564" y1="46680" x2="44730" y2="46484"/>
                              <a14:foregroundMark x1="40091" y1="51953" x2="44564" y2="46680"/>
                              <a14:foregroundMark x1="45228" y1="46680" x2="41686" y2="52148"/>
                              <a14:foregroundMark x1="45355" y1="46484" x2="45228" y2="46680"/>
                              <a14:foregroundMark x1="46129" y1="45290" x2="45735" y2="45898"/>
                              <a14:foregroundMark x1="43949" y1="46680" x2="44030" y2="46484"/>
                              <a14:foregroundMark x1="41686" y1="52148" x2="43949" y2="46680"/>
                              <a14:foregroundMark x1="42597" y1="51563" x2="37130" y2="57422"/>
                              <a14:foregroundMark x1="50110" y1="37397" x2="51022" y2="35766"/>
                              <a14:foregroundMark x1="45359" y1="45898" x2="45758" y2="45184"/>
                              <a14:foregroundMark x1="44921" y1="46680" x2="45031" y2="46484"/>
                              <a14:foregroundMark x1="40774" y1="54102" x2="44921" y2="46680"/>
                              <a14:foregroundMark x1="49495" y1="32242" x2="25285" y2="25195"/>
                              <a14:foregroundMark x1="25285" y1="25195" x2="48519" y2="31055"/>
                              <a14:foregroundMark x1="48519" y1="31055" x2="25968" y2="24023"/>
                              <a14:foregroundMark x1="25968" y1="24023" x2="37813" y2="28125"/>
                              <a14:foregroundMark x1="37813" y1="28125" x2="41913" y2="30859"/>
                              <a14:foregroundMark x1="48747" y1="31445" x2="49595" y2="32081"/>
                              <a14:foregroundMark x1="25740" y1="24414" x2="18907" y2="21484"/>
                              <a14:foregroundMark x1="18223" y1="22656" x2="14123" y2="27930"/>
                              <a14:foregroundMark x1="17312" y1="24219" x2="12301" y2="33203"/>
                              <a14:foregroundMark x1="12301" y1="33203" x2="11617" y2="33984"/>
                              <a14:foregroundMark x1="12301" y1="31836" x2="9112" y2="37500"/>
                              <a14:foregroundMark x1="12756" y1="32813" x2="6606" y2="41406"/>
                              <a14:foregroundMark x1="6606" y1="41406" x2="12073" y2="35742"/>
                              <a14:foregroundMark x1="8200" y1="39648" x2="5239" y2="44336"/>
                              <a14:foregroundMark x1="5923" y1="45313" x2="4328" y2="45313"/>
                              <a14:foregroundMark x1="7062" y1="46094" x2="4328" y2="44727"/>
                              <a14:foregroundMark x1="15262" y1="51367" x2="3189" y2="45313"/>
                              <a14:foregroundMark x1="45465" y1="46680" x2="45558" y2="46484"/>
                              <a14:foregroundMark x1="40091" y1="58008" x2="45465" y2="46680"/>
                              <a14:foregroundMark x1="38952" y1="59180" x2="39863" y2="59180"/>
                              <a14:foregroundMark x1="45695" y1="46680" x2="45786" y2="46484"/>
                              <a14:foregroundMark x1="40774" y1="57227" x2="45695" y2="46680"/>
                              <a14:foregroundMark x1="50797" y1="35156" x2="51481" y2="33789"/>
                              <a14:foregroundMark x1="51253" y1="32617" x2="48747" y2="31250"/>
                              <a14:foregroundMark x1="49886" y1="36914" x2="48947" y2="38477"/>
                              <a14:foregroundMark x1="49203" y1="46680" x2="49301" y2="46484"/>
                              <a14:foregroundMark x1="45103" y1="43555" x2="45103" y2="43555"/>
                              <a14:foregroundMark x1="46469" y1="41797" x2="46469" y2="41797"/>
                              <a14:foregroundMark x1="46697" y1="42969" x2="46697" y2="42969"/>
                              <a14:foregroundMark x1="46241" y1="43750" x2="46241" y2="43750"/>
                              <a14:foregroundMark x1="47608" y1="40820" x2="47608" y2="40820"/>
                              <a14:foregroundMark x1="47836" y1="40234" x2="47836" y2="40234"/>
                              <a14:foregroundMark x1="49431" y1="39453" x2="49431" y2="39453"/>
                              <a14:foregroundMark x1="48747" y1="41016" x2="48747" y2="41016"/>
                              <a14:foregroundMark x1="47153" y1="42578" x2="47153" y2="42578"/>
                              <a14:foregroundMark x1="46925" y1="43945" x2="46925" y2="43945"/>
                              <a14:foregroundMark x1="47608" y1="42578" x2="47608" y2="42578"/>
                              <a14:foregroundMark x1="47608" y1="43359" x2="47608" y2="43359"/>
                              <a14:foregroundMark x1="46469" y1="45508" x2="46469" y2="45508"/>
                              <a14:foregroundMark x1="49658" y1="38867" x2="49658" y2="38867"/>
                              <a14:foregroundMark x1="50342" y1="38086" x2="50342" y2="38086"/>
                              <a14:backgroundMark x1="52119" y1="37825" x2="52164" y2="37500"/>
                              <a14:backgroundMark x1="50797" y1="47461" x2="51077" y2="45424"/>
                              <a14:backgroundMark x1="52164" y1="37500" x2="52141" y2="37834"/>
                              <a14:backgroundMark x1="55353" y1="33398" x2="53403" y2="36558"/>
                              <a14:backgroundMark x1="49970" y1="45508" x2="49658" y2="46289"/>
                              <a14:backgroundMark x1="50595" y1="43945" x2="49970" y2="45508"/>
                              <a14:backgroundMark x1="50673" y1="43750" x2="50595" y2="43945"/>
                              <a14:backgroundMark x1="50751" y1="43555" x2="50673" y2="43750"/>
                              <a14:backgroundMark x1="50829" y1="43359" x2="50751" y2="43555"/>
                              <a14:backgroundMark x1="50985" y1="42969" x2="50829" y2="43359"/>
                              <a14:backgroundMark x1="51141" y1="42578" x2="50985" y2="42969"/>
                              <a14:backgroundMark x1="51454" y1="41797" x2="51141" y2="42578"/>
                              <a14:backgroundMark x1="51767" y1="41016" x2="51454" y2="41797"/>
                              <a14:backgroundMark x1="51845" y1="40820" x2="51767" y2="41016"/>
                              <a14:backgroundMark x1="52079" y1="40234" x2="51845" y2="40820"/>
                              <a14:backgroundMark x1="52392" y1="39453" x2="52079" y2="40234"/>
                              <a14:backgroundMark x1="49886" y1="46484" x2="49886" y2="46484"/>
                              <a14:backgroundMark x1="49203" y1="46680" x2="49203" y2="46680"/>
                              <a14:backgroundMark x1="49203" y1="45898" x2="49203" y2="46484"/>
                            </a14:backgroundRemoval>
                          </a14:imgEffect>
                        </a14:imgLayer>
                      </a14:imgProps>
                    </a:ext>
                    <a:ext uri="{28A0092B-C50C-407E-A947-70E740481C1C}">
                      <a14:useLocalDpi xmlns:a14="http://schemas.microsoft.com/office/drawing/2010/main" val="0"/>
                    </a:ext>
                  </a:extLst>
                </a:blip>
                <a:srcRect l="4564" t="20758" r="48251" b="40283"/>
                <a:stretch/>
              </p:blipFill>
              <p:spPr>
                <a:xfrm>
                  <a:off x="754596" y="824457"/>
                  <a:ext cx="1973042" cy="1899920"/>
                </a:xfrm>
                <a:prstGeom prst="rect">
                  <a:avLst/>
                </a:prstGeom>
              </p:spPr>
            </p:pic>
            <p:sp>
              <p:nvSpPr>
                <p:cNvPr id="116" name="Rectangle 115">
                  <a:extLst>
                    <a:ext uri="{FF2B5EF4-FFF2-40B4-BE49-F238E27FC236}">
                      <a16:creationId xmlns:a16="http://schemas.microsoft.com/office/drawing/2014/main" id="{AD4B3A84-2F5B-43A3-B5CE-E04C465C2DA9}"/>
                    </a:ext>
                  </a:extLst>
                </p:cNvPr>
                <p:cNvSpPr/>
                <p:nvPr/>
              </p:nvSpPr>
              <p:spPr>
                <a:xfrm>
                  <a:off x="2652585" y="1801533"/>
                  <a:ext cx="135400" cy="425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pic>
            <p:nvPicPr>
              <p:cNvPr id="113" name="Picture 112">
                <a:extLst>
                  <a:ext uri="{FF2B5EF4-FFF2-40B4-BE49-F238E27FC236}">
                    <a16:creationId xmlns:a16="http://schemas.microsoft.com/office/drawing/2014/main" id="{BB5D23E3-E18D-4C07-B359-A19D724A85C2}"/>
                  </a:ext>
                </a:extLst>
              </p:cNvPr>
              <p:cNvPicPr>
                <a:picLocks noChangeAspect="1"/>
              </p:cNvPicPr>
              <p:nvPr/>
            </p:nvPicPr>
            <p:blipFill rotWithShape="1">
              <a:blip r:embed="rId6"/>
              <a:srcRect l="13305" t="17589" r="12055" b="13726"/>
              <a:stretch/>
            </p:blipFill>
            <p:spPr>
              <a:xfrm>
                <a:off x="2629769" y="3747668"/>
                <a:ext cx="868066" cy="530129"/>
              </a:xfrm>
              <a:prstGeom prst="rect">
                <a:avLst/>
              </a:prstGeom>
            </p:spPr>
          </p:pic>
          <p:pic>
            <p:nvPicPr>
              <p:cNvPr id="114" name="Picture 113" descr="A close up of a computer keyboard&#10;&#10;Description automatically generated">
                <a:extLst>
                  <a:ext uri="{FF2B5EF4-FFF2-40B4-BE49-F238E27FC236}">
                    <a16:creationId xmlns:a16="http://schemas.microsoft.com/office/drawing/2014/main" id="{A8428BCB-F252-4E52-9D05-0939EA0321C4}"/>
                  </a:ext>
                </a:extLst>
              </p:cNvPr>
              <p:cNvPicPr>
                <a:picLocks noChangeAspect="1"/>
              </p:cNvPicPr>
              <p:nvPr/>
            </p:nvPicPr>
            <p:blipFill rotWithShape="1">
              <a:blip r:embed="rId7">
                <a:extLst>
                  <a:ext uri="{28A0092B-C50C-407E-A947-70E740481C1C}">
                    <a14:useLocalDpi xmlns:a14="http://schemas.microsoft.com/office/drawing/2010/main" val="0"/>
                  </a:ext>
                </a:extLst>
              </a:blip>
              <a:srcRect l="1112" t="19407" b="20889"/>
              <a:stretch/>
            </p:blipFill>
            <p:spPr>
              <a:xfrm>
                <a:off x="2220916" y="4327829"/>
                <a:ext cx="720036" cy="326039"/>
              </a:xfrm>
              <a:prstGeom prst="rect">
                <a:avLst/>
              </a:prstGeom>
            </p:spPr>
          </p:pic>
        </p:grpSp>
      </p:grpSp>
      <p:grpSp>
        <p:nvGrpSpPr>
          <p:cNvPr id="117" name="Group 116">
            <a:extLst>
              <a:ext uri="{FF2B5EF4-FFF2-40B4-BE49-F238E27FC236}">
                <a16:creationId xmlns:a16="http://schemas.microsoft.com/office/drawing/2014/main" id="{6E3DD6C8-BB74-4609-92DB-7098F5E9BEB8}"/>
              </a:ext>
            </a:extLst>
          </p:cNvPr>
          <p:cNvGrpSpPr/>
          <p:nvPr/>
        </p:nvGrpSpPr>
        <p:grpSpPr>
          <a:xfrm>
            <a:off x="7498677" y="3261632"/>
            <a:ext cx="2153674" cy="1449791"/>
            <a:chOff x="6575560" y="3204077"/>
            <a:chExt cx="2153674" cy="1449791"/>
          </a:xfrm>
        </p:grpSpPr>
        <p:sp>
          <p:nvSpPr>
            <p:cNvPr id="118" name="Rectangle 117">
              <a:extLst>
                <a:ext uri="{FF2B5EF4-FFF2-40B4-BE49-F238E27FC236}">
                  <a16:creationId xmlns:a16="http://schemas.microsoft.com/office/drawing/2014/main" id="{13533F46-F6D7-4D5B-BA80-991A6E588449}"/>
                </a:ext>
              </a:extLst>
            </p:cNvPr>
            <p:cNvSpPr/>
            <p:nvPr/>
          </p:nvSpPr>
          <p:spPr>
            <a:xfrm>
              <a:off x="6575560" y="3204077"/>
              <a:ext cx="2153674" cy="4453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MacOS</a:t>
              </a:r>
            </a:p>
          </p:txBody>
        </p:sp>
        <p:grpSp>
          <p:nvGrpSpPr>
            <p:cNvPr id="119" name="Group 118">
              <a:extLst>
                <a:ext uri="{FF2B5EF4-FFF2-40B4-BE49-F238E27FC236}">
                  <a16:creationId xmlns:a16="http://schemas.microsoft.com/office/drawing/2014/main" id="{A968DD32-551D-464E-B2AB-C454F8325D26}"/>
                </a:ext>
              </a:extLst>
            </p:cNvPr>
            <p:cNvGrpSpPr/>
            <p:nvPr/>
          </p:nvGrpSpPr>
          <p:grpSpPr>
            <a:xfrm>
              <a:off x="6608711" y="3613403"/>
              <a:ext cx="2087373" cy="1040465"/>
              <a:chOff x="1410462" y="3613403"/>
              <a:chExt cx="2087373" cy="1040465"/>
            </a:xfrm>
          </p:grpSpPr>
          <p:grpSp>
            <p:nvGrpSpPr>
              <p:cNvPr id="120" name="Group 119">
                <a:extLst>
                  <a:ext uri="{FF2B5EF4-FFF2-40B4-BE49-F238E27FC236}">
                    <a16:creationId xmlns:a16="http://schemas.microsoft.com/office/drawing/2014/main" id="{28F37116-95E6-49B7-89EC-A4DD94016040}"/>
                  </a:ext>
                </a:extLst>
              </p:cNvPr>
              <p:cNvGrpSpPr/>
              <p:nvPr/>
            </p:nvGrpSpPr>
            <p:grpSpPr>
              <a:xfrm rot="21406024">
                <a:off x="1410462" y="3613403"/>
                <a:ext cx="1067739" cy="997654"/>
                <a:chOff x="754596" y="824457"/>
                <a:chExt cx="2033389" cy="1899920"/>
              </a:xfrm>
            </p:grpSpPr>
            <p:pic>
              <p:nvPicPr>
                <p:cNvPr id="123" name="Picture 122" descr="A picture containing electronics, circuit&#10;&#10;Description automatically generated">
                  <a:extLst>
                    <a:ext uri="{FF2B5EF4-FFF2-40B4-BE49-F238E27FC236}">
                      <a16:creationId xmlns:a16="http://schemas.microsoft.com/office/drawing/2014/main" id="{7C2598F5-40DD-42C5-8D44-D5BD96DAC490}"/>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1094" b="59180" l="2961" r="52392">
                              <a14:foregroundMark x1="18679" y1="25391" x2="19590" y2="24414"/>
                              <a14:foregroundMark x1="19818" y1="23438" x2="21868" y2="23633"/>
                              <a14:foregroundMark x1="22551" y1="24219" x2="19362" y2="23633"/>
                              <a14:foregroundMark x1="14351" y1="29688" x2="10478" y2="38867"/>
                              <a14:foregroundMark x1="10478" y1="38867" x2="6834" y2="41797"/>
                              <a14:foregroundMark x1="12301" y1="35742" x2="5923" y2="43945"/>
                              <a14:foregroundMark x1="5923" y1="43945" x2="5923" y2="43945"/>
                              <a14:foregroundMark x1="7289" y1="44922" x2="22779" y2="48633"/>
                              <a14:foregroundMark x1="22779" y1="48633" x2="29613" y2="52344"/>
                              <a14:foregroundMark x1="28702" y1="51758" x2="31891" y2="53906"/>
                              <a14:foregroundMark x1="25968" y1="50781" x2="32118" y2="53516"/>
                              <a14:foregroundMark x1="6606" y1="45508" x2="39636" y2="57031"/>
                              <a14:foregroundMark x1="38497" y1="58398" x2="15718" y2="51172"/>
                              <a14:foregroundMark x1="48469" y1="34700" x2="47472" y2="37264"/>
                              <a14:foregroundMark x1="49203" y1="35547" x2="49489" y2="35126"/>
                              <a14:foregroundMark x1="43335" y1="46680" x2="40091" y2="51953"/>
                              <a14:foregroundMark x1="43456" y1="46484" x2="43335" y2="46680"/>
                              <a14:foregroundMark x1="44478" y1="44822" x2="43816" y2="45898"/>
                              <a14:foregroundMark x1="50248" y1="35443" x2="49078" y2="37345"/>
                              <a14:foregroundMark x1="45227" y1="45898" x2="45818" y2="45201"/>
                              <a14:foregroundMark x1="44564" y1="46680" x2="44730" y2="46484"/>
                              <a14:foregroundMark x1="40091" y1="51953" x2="44564" y2="46680"/>
                              <a14:foregroundMark x1="45228" y1="46680" x2="41686" y2="52148"/>
                              <a14:foregroundMark x1="45355" y1="46484" x2="45228" y2="46680"/>
                              <a14:foregroundMark x1="46129" y1="45290" x2="45735" y2="45898"/>
                              <a14:foregroundMark x1="43949" y1="46680" x2="44030" y2="46484"/>
                              <a14:foregroundMark x1="41686" y1="52148" x2="43949" y2="46680"/>
                              <a14:foregroundMark x1="42597" y1="51563" x2="37130" y2="57422"/>
                              <a14:foregroundMark x1="50110" y1="37397" x2="51022" y2="35766"/>
                              <a14:foregroundMark x1="45359" y1="45898" x2="45758" y2="45184"/>
                              <a14:foregroundMark x1="44921" y1="46680" x2="45031" y2="46484"/>
                              <a14:foregroundMark x1="40774" y1="54102" x2="44921" y2="46680"/>
                              <a14:foregroundMark x1="49495" y1="32242" x2="25285" y2="25195"/>
                              <a14:foregroundMark x1="25285" y1="25195" x2="48519" y2="31055"/>
                              <a14:foregroundMark x1="48519" y1="31055" x2="25968" y2="24023"/>
                              <a14:foregroundMark x1="25968" y1="24023" x2="37813" y2="28125"/>
                              <a14:foregroundMark x1="37813" y1="28125" x2="41913" y2="30859"/>
                              <a14:foregroundMark x1="48747" y1="31445" x2="49595" y2="32081"/>
                              <a14:foregroundMark x1="25740" y1="24414" x2="18907" y2="21484"/>
                              <a14:foregroundMark x1="18223" y1="22656" x2="14123" y2="27930"/>
                              <a14:foregroundMark x1="17312" y1="24219" x2="12301" y2="33203"/>
                              <a14:foregroundMark x1="12301" y1="33203" x2="11617" y2="33984"/>
                              <a14:foregroundMark x1="12301" y1="31836" x2="9112" y2="37500"/>
                              <a14:foregroundMark x1="12756" y1="32813" x2="6606" y2="41406"/>
                              <a14:foregroundMark x1="6606" y1="41406" x2="12073" y2="35742"/>
                              <a14:foregroundMark x1="8200" y1="39648" x2="5239" y2="44336"/>
                              <a14:foregroundMark x1="5923" y1="45313" x2="4328" y2="45313"/>
                              <a14:foregroundMark x1="7062" y1="46094" x2="4328" y2="44727"/>
                              <a14:foregroundMark x1="15262" y1="51367" x2="3189" y2="45313"/>
                              <a14:foregroundMark x1="45465" y1="46680" x2="45558" y2="46484"/>
                              <a14:foregroundMark x1="40091" y1="58008" x2="45465" y2="46680"/>
                              <a14:foregroundMark x1="38952" y1="59180" x2="39863" y2="59180"/>
                              <a14:foregroundMark x1="45695" y1="46680" x2="45786" y2="46484"/>
                              <a14:foregroundMark x1="40774" y1="57227" x2="45695" y2="46680"/>
                              <a14:foregroundMark x1="50797" y1="35156" x2="51481" y2="33789"/>
                              <a14:foregroundMark x1="51253" y1="32617" x2="48747" y2="31250"/>
                              <a14:foregroundMark x1="49886" y1="36914" x2="48947" y2="38477"/>
                              <a14:foregroundMark x1="49203" y1="46680" x2="49301" y2="46484"/>
                              <a14:foregroundMark x1="45103" y1="43555" x2="45103" y2="43555"/>
                              <a14:foregroundMark x1="46469" y1="41797" x2="46469" y2="41797"/>
                              <a14:foregroundMark x1="46697" y1="42969" x2="46697" y2="42969"/>
                              <a14:foregroundMark x1="46241" y1="43750" x2="46241" y2="43750"/>
                              <a14:foregroundMark x1="47608" y1="40820" x2="47608" y2="40820"/>
                              <a14:foregroundMark x1="47836" y1="40234" x2="47836" y2="40234"/>
                              <a14:foregroundMark x1="49431" y1="39453" x2="49431" y2="39453"/>
                              <a14:foregroundMark x1="48747" y1="41016" x2="48747" y2="41016"/>
                              <a14:foregroundMark x1="47153" y1="42578" x2="47153" y2="42578"/>
                              <a14:foregroundMark x1="46925" y1="43945" x2="46925" y2="43945"/>
                              <a14:foregroundMark x1="47608" y1="42578" x2="47608" y2="42578"/>
                              <a14:foregroundMark x1="47608" y1="43359" x2="47608" y2="43359"/>
                              <a14:foregroundMark x1="46469" y1="45508" x2="46469" y2="45508"/>
                              <a14:foregroundMark x1="49658" y1="38867" x2="49658" y2="38867"/>
                              <a14:foregroundMark x1="50342" y1="38086" x2="50342" y2="38086"/>
                              <a14:backgroundMark x1="52119" y1="37825" x2="52164" y2="37500"/>
                              <a14:backgroundMark x1="50797" y1="47461" x2="51077" y2="45424"/>
                              <a14:backgroundMark x1="52164" y1="37500" x2="52141" y2="37834"/>
                              <a14:backgroundMark x1="55353" y1="33398" x2="53403" y2="36558"/>
                              <a14:backgroundMark x1="49970" y1="45508" x2="49658" y2="46289"/>
                              <a14:backgroundMark x1="50595" y1="43945" x2="49970" y2="45508"/>
                              <a14:backgroundMark x1="50673" y1="43750" x2="50595" y2="43945"/>
                              <a14:backgroundMark x1="50751" y1="43555" x2="50673" y2="43750"/>
                              <a14:backgroundMark x1="50829" y1="43359" x2="50751" y2="43555"/>
                              <a14:backgroundMark x1="50985" y1="42969" x2="50829" y2="43359"/>
                              <a14:backgroundMark x1="51141" y1="42578" x2="50985" y2="42969"/>
                              <a14:backgroundMark x1="51454" y1="41797" x2="51141" y2="42578"/>
                              <a14:backgroundMark x1="51767" y1="41016" x2="51454" y2="41797"/>
                              <a14:backgroundMark x1="51845" y1="40820" x2="51767" y2="41016"/>
                              <a14:backgroundMark x1="52079" y1="40234" x2="51845" y2="40820"/>
                              <a14:backgroundMark x1="52392" y1="39453" x2="52079" y2="40234"/>
                              <a14:backgroundMark x1="49886" y1="46484" x2="49886" y2="46484"/>
                              <a14:backgroundMark x1="49203" y1="46680" x2="49203" y2="46680"/>
                              <a14:backgroundMark x1="49203" y1="45898" x2="49203" y2="46484"/>
                            </a14:backgroundRemoval>
                          </a14:imgEffect>
                        </a14:imgLayer>
                      </a14:imgProps>
                    </a:ext>
                    <a:ext uri="{28A0092B-C50C-407E-A947-70E740481C1C}">
                      <a14:useLocalDpi xmlns:a14="http://schemas.microsoft.com/office/drawing/2010/main" val="0"/>
                    </a:ext>
                  </a:extLst>
                </a:blip>
                <a:srcRect l="4564" t="20758" r="48251" b="40283"/>
                <a:stretch/>
              </p:blipFill>
              <p:spPr>
                <a:xfrm>
                  <a:off x="754596" y="824457"/>
                  <a:ext cx="1973042" cy="1899920"/>
                </a:xfrm>
                <a:prstGeom prst="rect">
                  <a:avLst/>
                </a:prstGeom>
              </p:spPr>
            </p:pic>
            <p:sp>
              <p:nvSpPr>
                <p:cNvPr id="124" name="Rectangle 123">
                  <a:extLst>
                    <a:ext uri="{FF2B5EF4-FFF2-40B4-BE49-F238E27FC236}">
                      <a16:creationId xmlns:a16="http://schemas.microsoft.com/office/drawing/2014/main" id="{AAE5DEE2-D16D-4A67-AC31-45E73E4B0DED}"/>
                    </a:ext>
                  </a:extLst>
                </p:cNvPr>
                <p:cNvSpPr/>
                <p:nvPr/>
              </p:nvSpPr>
              <p:spPr>
                <a:xfrm>
                  <a:off x="2652585" y="1801533"/>
                  <a:ext cx="135400" cy="425822"/>
                </a:xfrm>
                <a:prstGeom prst="rect">
                  <a:avLst/>
                </a:prstGeom>
                <a:ln>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pic>
            <p:nvPicPr>
              <p:cNvPr id="121" name="Picture 120">
                <a:extLst>
                  <a:ext uri="{FF2B5EF4-FFF2-40B4-BE49-F238E27FC236}">
                    <a16:creationId xmlns:a16="http://schemas.microsoft.com/office/drawing/2014/main" id="{6D9D80C6-B3DE-4FC1-B697-C7A45E37E567}"/>
                  </a:ext>
                </a:extLst>
              </p:cNvPr>
              <p:cNvPicPr>
                <a:picLocks noChangeAspect="1"/>
              </p:cNvPicPr>
              <p:nvPr/>
            </p:nvPicPr>
            <p:blipFill rotWithShape="1">
              <a:blip r:embed="rId6"/>
              <a:srcRect l="13305" t="17589" r="12055" b="13726"/>
              <a:stretch/>
            </p:blipFill>
            <p:spPr>
              <a:xfrm>
                <a:off x="2629769" y="3747668"/>
                <a:ext cx="868066" cy="530129"/>
              </a:xfrm>
              <a:prstGeom prst="rect">
                <a:avLst/>
              </a:prstGeom>
            </p:spPr>
          </p:pic>
          <p:pic>
            <p:nvPicPr>
              <p:cNvPr id="122" name="Picture 121" descr="A close up of a computer keyboard&#10;&#10;Description automatically generated">
                <a:extLst>
                  <a:ext uri="{FF2B5EF4-FFF2-40B4-BE49-F238E27FC236}">
                    <a16:creationId xmlns:a16="http://schemas.microsoft.com/office/drawing/2014/main" id="{AFA3298A-FA0C-4FAB-930E-5AC9E792C20E}"/>
                  </a:ext>
                </a:extLst>
              </p:cNvPr>
              <p:cNvPicPr>
                <a:picLocks noChangeAspect="1"/>
              </p:cNvPicPr>
              <p:nvPr/>
            </p:nvPicPr>
            <p:blipFill rotWithShape="1">
              <a:blip r:embed="rId7">
                <a:extLst>
                  <a:ext uri="{28A0092B-C50C-407E-A947-70E740481C1C}">
                    <a14:useLocalDpi xmlns:a14="http://schemas.microsoft.com/office/drawing/2010/main" val="0"/>
                  </a:ext>
                </a:extLst>
              </a:blip>
              <a:srcRect l="1112" t="19407" b="20889"/>
              <a:stretch/>
            </p:blipFill>
            <p:spPr>
              <a:xfrm>
                <a:off x="2220916" y="4327829"/>
                <a:ext cx="720036" cy="326039"/>
              </a:xfrm>
              <a:prstGeom prst="rect">
                <a:avLst/>
              </a:prstGeom>
            </p:spPr>
          </p:pic>
        </p:grpSp>
      </p:grpSp>
      <p:pic>
        <p:nvPicPr>
          <p:cNvPr id="125" name="Graphic 124" descr="Head with gears">
            <a:extLst>
              <a:ext uri="{FF2B5EF4-FFF2-40B4-BE49-F238E27FC236}">
                <a16:creationId xmlns:a16="http://schemas.microsoft.com/office/drawing/2014/main" id="{4A92B031-6B20-4DF6-A8B4-A4A91182373C}"/>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2537943" y="1579825"/>
            <a:ext cx="914400" cy="914400"/>
          </a:xfrm>
          <a:prstGeom prst="rect">
            <a:avLst/>
          </a:prstGeom>
        </p:spPr>
      </p:pic>
      <p:pic>
        <p:nvPicPr>
          <p:cNvPr id="126" name="Graphic 125" descr="Head with gears">
            <a:extLst>
              <a:ext uri="{FF2B5EF4-FFF2-40B4-BE49-F238E27FC236}">
                <a16:creationId xmlns:a16="http://schemas.microsoft.com/office/drawing/2014/main" id="{55B609B5-170E-4E5A-A0BC-07B004056599}"/>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5034171" y="1579825"/>
            <a:ext cx="914400" cy="914400"/>
          </a:xfrm>
          <a:prstGeom prst="rect">
            <a:avLst/>
          </a:prstGeom>
        </p:spPr>
      </p:pic>
      <p:pic>
        <p:nvPicPr>
          <p:cNvPr id="127" name="Graphic 126" descr="Head with gears">
            <a:extLst>
              <a:ext uri="{FF2B5EF4-FFF2-40B4-BE49-F238E27FC236}">
                <a16:creationId xmlns:a16="http://schemas.microsoft.com/office/drawing/2014/main" id="{F012897A-36BF-4484-83AC-EAD977365F01}"/>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7427882" y="1548455"/>
            <a:ext cx="914400" cy="914400"/>
          </a:xfrm>
          <a:prstGeom prst="rect">
            <a:avLst/>
          </a:prstGeom>
        </p:spPr>
      </p:pic>
      <p:pic>
        <p:nvPicPr>
          <p:cNvPr id="128" name="Picture 127">
            <a:extLst>
              <a:ext uri="{FF2B5EF4-FFF2-40B4-BE49-F238E27FC236}">
                <a16:creationId xmlns:a16="http://schemas.microsoft.com/office/drawing/2014/main" id="{38D0D537-7C10-4303-9E19-8661031DE825}"/>
              </a:ext>
            </a:extLst>
          </p:cNvPr>
          <p:cNvPicPr>
            <a:picLocks noChangeAspect="1"/>
          </p:cNvPicPr>
          <p:nvPr/>
        </p:nvPicPr>
        <p:blipFill>
          <a:blip r:embed="rId2"/>
          <a:stretch>
            <a:fillRect/>
          </a:stretch>
        </p:blipFill>
        <p:spPr>
          <a:xfrm>
            <a:off x="2803930" y="2718592"/>
            <a:ext cx="747395" cy="510166"/>
          </a:xfrm>
          <a:prstGeom prst="rect">
            <a:avLst/>
          </a:prstGeom>
        </p:spPr>
      </p:pic>
      <p:pic>
        <p:nvPicPr>
          <p:cNvPr id="129" name="Picture 128">
            <a:extLst>
              <a:ext uri="{FF2B5EF4-FFF2-40B4-BE49-F238E27FC236}">
                <a16:creationId xmlns:a16="http://schemas.microsoft.com/office/drawing/2014/main" id="{44391BEE-D776-4F26-93C0-88DFEF0A55D4}"/>
              </a:ext>
            </a:extLst>
          </p:cNvPr>
          <p:cNvPicPr>
            <a:picLocks noChangeAspect="1"/>
          </p:cNvPicPr>
          <p:nvPr/>
        </p:nvPicPr>
        <p:blipFill>
          <a:blip r:embed="rId2"/>
          <a:stretch>
            <a:fillRect/>
          </a:stretch>
        </p:blipFill>
        <p:spPr>
          <a:xfrm>
            <a:off x="5268062" y="2718592"/>
            <a:ext cx="747395" cy="510166"/>
          </a:xfrm>
          <a:prstGeom prst="rect">
            <a:avLst/>
          </a:prstGeom>
        </p:spPr>
      </p:pic>
      <p:pic>
        <p:nvPicPr>
          <p:cNvPr id="130" name="Picture 129">
            <a:extLst>
              <a:ext uri="{FF2B5EF4-FFF2-40B4-BE49-F238E27FC236}">
                <a16:creationId xmlns:a16="http://schemas.microsoft.com/office/drawing/2014/main" id="{9D6E6B63-A08A-4A40-9B90-29446E319CD4}"/>
              </a:ext>
            </a:extLst>
          </p:cNvPr>
          <p:cNvPicPr>
            <a:picLocks noChangeAspect="1"/>
          </p:cNvPicPr>
          <p:nvPr/>
        </p:nvPicPr>
        <p:blipFill>
          <a:blip r:embed="rId2"/>
          <a:stretch>
            <a:fillRect/>
          </a:stretch>
        </p:blipFill>
        <p:spPr>
          <a:xfrm>
            <a:off x="7677166" y="2718592"/>
            <a:ext cx="747395" cy="510166"/>
          </a:xfrm>
          <a:prstGeom prst="rect">
            <a:avLst/>
          </a:prstGeom>
        </p:spPr>
      </p:pic>
      <p:sp>
        <p:nvSpPr>
          <p:cNvPr id="131" name="Speech Bubble: Oval 130">
            <a:extLst>
              <a:ext uri="{FF2B5EF4-FFF2-40B4-BE49-F238E27FC236}">
                <a16:creationId xmlns:a16="http://schemas.microsoft.com/office/drawing/2014/main" id="{D87176CF-B610-4A90-A174-11DCF1DE9884}"/>
              </a:ext>
            </a:extLst>
          </p:cNvPr>
          <p:cNvSpPr/>
          <p:nvPr/>
        </p:nvSpPr>
        <p:spPr>
          <a:xfrm>
            <a:off x="3288337" y="834851"/>
            <a:ext cx="1330345" cy="914400"/>
          </a:xfrm>
          <a:prstGeom prst="wedgeEllipseCallout">
            <a:avLst>
              <a:gd name="adj1" fmla="val -42250"/>
              <a:gd name="adj2" fmla="val 7205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Run Hello.jar</a:t>
            </a:r>
          </a:p>
        </p:txBody>
      </p:sp>
      <p:sp>
        <p:nvSpPr>
          <p:cNvPr id="132" name="Speech Bubble: Oval 131">
            <a:extLst>
              <a:ext uri="{FF2B5EF4-FFF2-40B4-BE49-F238E27FC236}">
                <a16:creationId xmlns:a16="http://schemas.microsoft.com/office/drawing/2014/main" id="{092078D1-2DE7-4DC7-BF1D-AD1664317274}"/>
              </a:ext>
            </a:extLst>
          </p:cNvPr>
          <p:cNvSpPr/>
          <p:nvPr/>
        </p:nvSpPr>
        <p:spPr>
          <a:xfrm>
            <a:off x="5548115" y="834851"/>
            <a:ext cx="1477027" cy="914400"/>
          </a:xfrm>
          <a:prstGeom prst="wedgeEllipseCallout">
            <a:avLst>
              <a:gd name="adj1" fmla="val -29493"/>
              <a:gd name="adj2" fmla="val 845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Run Hello.jar</a:t>
            </a:r>
          </a:p>
        </p:txBody>
      </p:sp>
      <p:sp>
        <p:nvSpPr>
          <p:cNvPr id="133" name="Speech Bubble: Oval 132">
            <a:extLst>
              <a:ext uri="{FF2B5EF4-FFF2-40B4-BE49-F238E27FC236}">
                <a16:creationId xmlns:a16="http://schemas.microsoft.com/office/drawing/2014/main" id="{FB275B12-8316-46C3-8A50-BCC0B8700781}"/>
              </a:ext>
            </a:extLst>
          </p:cNvPr>
          <p:cNvSpPr/>
          <p:nvPr/>
        </p:nvSpPr>
        <p:spPr>
          <a:xfrm>
            <a:off x="7963786" y="834851"/>
            <a:ext cx="1477027" cy="914400"/>
          </a:xfrm>
          <a:prstGeom prst="wedgeEllipseCallout">
            <a:avLst>
              <a:gd name="adj1" fmla="val -29493"/>
              <a:gd name="adj2" fmla="val 845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Run Hello.jar</a:t>
            </a:r>
          </a:p>
        </p:txBody>
      </p:sp>
      <p:sp>
        <p:nvSpPr>
          <p:cNvPr id="134" name="Speech Bubble: Oval 133">
            <a:extLst>
              <a:ext uri="{FF2B5EF4-FFF2-40B4-BE49-F238E27FC236}">
                <a16:creationId xmlns:a16="http://schemas.microsoft.com/office/drawing/2014/main" id="{66F2517E-04F8-4A3B-8F14-9DF0A4F4C3F3}"/>
              </a:ext>
            </a:extLst>
          </p:cNvPr>
          <p:cNvSpPr/>
          <p:nvPr/>
        </p:nvSpPr>
        <p:spPr>
          <a:xfrm>
            <a:off x="3727311" y="2526053"/>
            <a:ext cx="981074" cy="720481"/>
          </a:xfrm>
          <a:prstGeom prst="wedgeEllipseCallout">
            <a:avLst>
              <a:gd name="adj1" fmla="val -61668"/>
              <a:gd name="adj2" fmla="val 16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Let’s go!</a:t>
            </a:r>
          </a:p>
        </p:txBody>
      </p:sp>
      <p:sp>
        <p:nvSpPr>
          <p:cNvPr id="135" name="Speech Bubble: Oval 134">
            <a:extLst>
              <a:ext uri="{FF2B5EF4-FFF2-40B4-BE49-F238E27FC236}">
                <a16:creationId xmlns:a16="http://schemas.microsoft.com/office/drawing/2014/main" id="{220DDBCE-EE1B-4FD5-BA36-B027C4174A1D}"/>
              </a:ext>
            </a:extLst>
          </p:cNvPr>
          <p:cNvSpPr/>
          <p:nvPr/>
        </p:nvSpPr>
        <p:spPr>
          <a:xfrm>
            <a:off x="6233242" y="2526053"/>
            <a:ext cx="981074" cy="720481"/>
          </a:xfrm>
          <a:prstGeom prst="wedgeEllipseCallout">
            <a:avLst>
              <a:gd name="adj1" fmla="val -61668"/>
              <a:gd name="adj2" fmla="val 16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Let’s go!</a:t>
            </a:r>
          </a:p>
        </p:txBody>
      </p:sp>
      <p:sp>
        <p:nvSpPr>
          <p:cNvPr id="136" name="Speech Bubble: Oval 135">
            <a:extLst>
              <a:ext uri="{FF2B5EF4-FFF2-40B4-BE49-F238E27FC236}">
                <a16:creationId xmlns:a16="http://schemas.microsoft.com/office/drawing/2014/main" id="{5974CC1D-4F6F-4792-87F8-6F073394A4F6}"/>
              </a:ext>
            </a:extLst>
          </p:cNvPr>
          <p:cNvSpPr/>
          <p:nvPr/>
        </p:nvSpPr>
        <p:spPr>
          <a:xfrm>
            <a:off x="8638127" y="2526053"/>
            <a:ext cx="981074" cy="720481"/>
          </a:xfrm>
          <a:prstGeom prst="wedgeEllipseCallout">
            <a:avLst>
              <a:gd name="adj1" fmla="val -61668"/>
              <a:gd name="adj2" fmla="val 165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GB" sz="1200" dirty="0">
                <a:latin typeface="Consolas" panose="020B0609020204030204" pitchFamily="49" charset="0"/>
              </a:rPr>
              <a:t>Let’s go!</a:t>
            </a:r>
          </a:p>
        </p:txBody>
      </p:sp>
    </p:spTree>
    <p:extLst>
      <p:ext uri="{BB962C8B-B14F-4D97-AF65-F5344CB8AC3E}">
        <p14:creationId xmlns:p14="http://schemas.microsoft.com/office/powerpoint/2010/main" val="42341460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38B07479-53EE-428C-B256-204C7D2EAE40}"/>
              </a:ext>
            </a:extLst>
          </p:cNvPr>
          <p:cNvSpPr>
            <a:spLocks noGrp="1"/>
          </p:cNvSpPr>
          <p:nvPr>
            <p:ph type="title"/>
          </p:nvPr>
        </p:nvSpPr>
        <p:spPr/>
        <p:txBody>
          <a:bodyPr/>
          <a:lstStyle/>
          <a:p>
            <a:r>
              <a:rPr lang="en-GB" dirty="0" err="1"/>
              <a:t>Picobot</a:t>
            </a:r>
            <a:endParaRPr lang="en-GB" dirty="0"/>
          </a:p>
        </p:txBody>
      </p:sp>
      <p:sp>
        <p:nvSpPr>
          <p:cNvPr id="7" name="Text Placeholder 6">
            <a:extLst>
              <a:ext uri="{FF2B5EF4-FFF2-40B4-BE49-F238E27FC236}">
                <a16:creationId xmlns:a16="http://schemas.microsoft.com/office/drawing/2014/main" id="{88DA3E66-B912-4FB4-9220-E89BD7721914}"/>
              </a:ext>
            </a:extLst>
          </p:cNvPr>
          <p:cNvSpPr>
            <a:spLocks noGrp="1"/>
          </p:cNvSpPr>
          <p:nvPr>
            <p:ph type="body" idx="1"/>
          </p:nvPr>
        </p:nvSpPr>
        <p:spPr/>
        <p:txBody>
          <a:bodyPr/>
          <a:lstStyle/>
          <a:p>
            <a:r>
              <a:rPr lang="en-GB" dirty="0"/>
              <a:t>Let’s start programming :D</a:t>
            </a:r>
          </a:p>
        </p:txBody>
      </p:sp>
      <p:sp>
        <p:nvSpPr>
          <p:cNvPr id="5" name="Slide Number Placeholder 4">
            <a:extLst>
              <a:ext uri="{FF2B5EF4-FFF2-40B4-BE49-F238E27FC236}">
                <a16:creationId xmlns:a16="http://schemas.microsoft.com/office/drawing/2014/main" id="{38D07D11-1EB7-40B0-8F16-14E643D23801}"/>
              </a:ext>
            </a:extLst>
          </p:cNvPr>
          <p:cNvSpPr>
            <a:spLocks noGrp="1"/>
          </p:cNvSpPr>
          <p:nvPr>
            <p:ph type="sldNum" sz="quarter" idx="12"/>
          </p:nvPr>
        </p:nvSpPr>
        <p:spPr/>
        <p:txBody>
          <a:bodyPr/>
          <a:lstStyle/>
          <a:p>
            <a:fld id="{B4AAD609-F83C-4414-814B-B5A2DF99692C}" type="slidenum">
              <a:rPr lang="en-US" smtClean="0"/>
              <a:pPr/>
              <a:t>24</a:t>
            </a:fld>
            <a:endParaRPr lang="en-US" dirty="0"/>
          </a:p>
        </p:txBody>
      </p:sp>
      <p:sp>
        <p:nvSpPr>
          <p:cNvPr id="3" name="Footer Placeholder 2">
            <a:extLst>
              <a:ext uri="{FF2B5EF4-FFF2-40B4-BE49-F238E27FC236}">
                <a16:creationId xmlns:a16="http://schemas.microsoft.com/office/drawing/2014/main" id="{A893F6FB-7A50-4EF4-B5BD-7D6CCC44994D}"/>
              </a:ext>
            </a:extLst>
          </p:cNvPr>
          <p:cNvSpPr>
            <a:spLocks noGrp="1"/>
          </p:cNvSpPr>
          <p:nvPr>
            <p:ph type="ftr" sz="quarter" idx="11"/>
          </p:nvPr>
        </p:nvSpPr>
        <p:spPr/>
        <p:txBody>
          <a:bodyPr/>
          <a:lstStyle/>
          <a:p>
            <a:r>
              <a:rPr lang="en-GB"/>
              <a:t>CS 0007 – Summer 2020</a:t>
            </a:r>
            <a:endParaRPr lang="en-GB" dirty="0"/>
          </a:p>
        </p:txBody>
      </p:sp>
    </p:spTree>
    <p:extLst>
      <p:ext uri="{BB962C8B-B14F-4D97-AF65-F5344CB8AC3E}">
        <p14:creationId xmlns:p14="http://schemas.microsoft.com/office/powerpoint/2010/main" val="40280223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4A20B4-F0E3-43D4-873E-EDF2A314D29A}"/>
              </a:ext>
            </a:extLst>
          </p:cNvPr>
          <p:cNvSpPr>
            <a:spLocks noGrp="1"/>
          </p:cNvSpPr>
          <p:nvPr>
            <p:ph type="title"/>
          </p:nvPr>
        </p:nvSpPr>
        <p:spPr/>
        <p:txBody>
          <a:bodyPr/>
          <a:lstStyle/>
          <a:p>
            <a:r>
              <a:rPr lang="en-US" dirty="0"/>
              <a:t>Why do we want to program?</a:t>
            </a:r>
            <a:endParaRPr lang="en-GB" dirty="0"/>
          </a:p>
        </p:txBody>
      </p:sp>
      <p:sp>
        <p:nvSpPr>
          <p:cNvPr id="3" name="Footer Placeholder 2">
            <a:extLst>
              <a:ext uri="{FF2B5EF4-FFF2-40B4-BE49-F238E27FC236}">
                <a16:creationId xmlns:a16="http://schemas.microsoft.com/office/drawing/2014/main" id="{66606A56-A9D1-4B69-8813-DC194AF6421D}"/>
              </a:ext>
            </a:extLst>
          </p:cNvPr>
          <p:cNvSpPr>
            <a:spLocks noGrp="1"/>
          </p:cNvSpPr>
          <p:nvPr>
            <p:ph type="ftr" sz="quarter" idx="11"/>
          </p:nvPr>
        </p:nvSpPr>
        <p:spPr/>
        <p:txBody>
          <a:bodyPr/>
          <a:lstStyle/>
          <a:p>
            <a:r>
              <a:rPr lang="en-GB"/>
              <a:t>CS 0007 – Summer 2020</a:t>
            </a:r>
            <a:endParaRPr lang="en-GB" dirty="0"/>
          </a:p>
        </p:txBody>
      </p:sp>
      <p:sp>
        <p:nvSpPr>
          <p:cNvPr id="4" name="Content Placeholder 3">
            <a:extLst>
              <a:ext uri="{FF2B5EF4-FFF2-40B4-BE49-F238E27FC236}">
                <a16:creationId xmlns:a16="http://schemas.microsoft.com/office/drawing/2014/main" id="{10678EA5-AC96-48A8-AE06-16165CA2995F}"/>
              </a:ext>
            </a:extLst>
          </p:cNvPr>
          <p:cNvSpPr>
            <a:spLocks noGrp="1"/>
          </p:cNvSpPr>
          <p:nvPr>
            <p:ph idx="1"/>
          </p:nvPr>
        </p:nvSpPr>
        <p:spPr/>
        <p:txBody>
          <a:bodyPr/>
          <a:lstStyle/>
          <a:p>
            <a:r>
              <a:rPr lang="en-US" dirty="0"/>
              <a:t>A programming language is a hammer</a:t>
            </a:r>
          </a:p>
          <a:p>
            <a:pPr lvl="1"/>
            <a:r>
              <a:rPr lang="en-US" dirty="0"/>
              <a:t>But it is only useful if we have a nail</a:t>
            </a:r>
          </a:p>
          <a:p>
            <a:pPr lvl="1"/>
            <a:r>
              <a:rPr lang="en-US" dirty="0"/>
              <a:t>We need a problem to solve!</a:t>
            </a:r>
          </a:p>
          <a:p>
            <a:r>
              <a:rPr lang="en-US" dirty="0"/>
              <a:t>So why do we program? Well, for many reasons. But mostly:</a:t>
            </a:r>
          </a:p>
          <a:p>
            <a:pPr lvl="1"/>
            <a:r>
              <a:rPr lang="en-US" dirty="0"/>
              <a:t>We want to automate a solution</a:t>
            </a:r>
          </a:p>
          <a:p>
            <a:pPr lvl="1"/>
            <a:r>
              <a:rPr lang="en-US" dirty="0"/>
              <a:t>We want to remove human error</a:t>
            </a:r>
          </a:p>
          <a:p>
            <a:pPr lvl="2"/>
            <a:r>
              <a:rPr lang="en-US" dirty="0"/>
              <a:t>And introduce computer error ;)</a:t>
            </a:r>
          </a:p>
          <a:p>
            <a:pPr lvl="1"/>
            <a:r>
              <a:rPr lang="en-GB" dirty="0"/>
              <a:t>Computers are faster</a:t>
            </a:r>
          </a:p>
          <a:p>
            <a:r>
              <a:rPr lang="en-GB" dirty="0"/>
              <a:t>Most people need computers to efficiently solve their problems</a:t>
            </a:r>
          </a:p>
          <a:p>
            <a:pPr lvl="1"/>
            <a:r>
              <a:rPr lang="en-GB" dirty="0"/>
              <a:t>Analyse data, track the status of machines, solve complex maths, store large volumes of data, simulate and model complex systems (how do chemicals react)</a:t>
            </a:r>
          </a:p>
        </p:txBody>
      </p:sp>
      <p:sp>
        <p:nvSpPr>
          <p:cNvPr id="5" name="Slide Number Placeholder 4">
            <a:extLst>
              <a:ext uri="{FF2B5EF4-FFF2-40B4-BE49-F238E27FC236}">
                <a16:creationId xmlns:a16="http://schemas.microsoft.com/office/drawing/2014/main" id="{AD441C0C-9C9F-40D5-AF5B-AF5682E688AA}"/>
              </a:ext>
            </a:extLst>
          </p:cNvPr>
          <p:cNvSpPr>
            <a:spLocks noGrp="1"/>
          </p:cNvSpPr>
          <p:nvPr>
            <p:ph type="sldNum" sz="quarter" idx="12"/>
          </p:nvPr>
        </p:nvSpPr>
        <p:spPr/>
        <p:txBody>
          <a:bodyPr/>
          <a:lstStyle/>
          <a:p>
            <a:fld id="{B4AAD609-F83C-4414-814B-B5A2DF99692C}" type="slidenum">
              <a:rPr lang="en-US" smtClean="0"/>
              <a:pPr/>
              <a:t>3</a:t>
            </a:fld>
            <a:endParaRPr lang="en-US" dirty="0"/>
          </a:p>
        </p:txBody>
      </p:sp>
    </p:spTree>
    <p:extLst>
      <p:ext uri="{BB962C8B-B14F-4D97-AF65-F5344CB8AC3E}">
        <p14:creationId xmlns:p14="http://schemas.microsoft.com/office/powerpoint/2010/main" val="398569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
                                            <p:txEl>
                                              <p:pRg st="1" end="1"/>
                                            </p:txEl>
                                          </p:spTgt>
                                        </p:tgtEl>
                                        <p:attrNameLst>
                                          <p:attrName>style.visibility</p:attrName>
                                        </p:attrNameLst>
                                      </p:cBhvr>
                                      <p:to>
                                        <p:strVal val="visible"/>
                                      </p:to>
                                    </p:set>
                                    <p:animEffect transition="in" filter="fade">
                                      <p:cBhvr>
                                        <p:cTn id="10" dur="500"/>
                                        <p:tgtEl>
                                          <p:spTgt spid="4">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animEffect transition="in" filter="fade">
                                      <p:cBhvr>
                                        <p:cTn id="13" dur="500"/>
                                        <p:tgtEl>
                                          <p:spTgt spid="4">
                                            <p:txEl>
                                              <p:pRg st="2" end="2"/>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
                                            <p:txEl>
                                              <p:pRg st="3" end="3"/>
                                            </p:txEl>
                                          </p:spTgt>
                                        </p:tgtEl>
                                        <p:attrNameLst>
                                          <p:attrName>style.visibility</p:attrName>
                                        </p:attrNameLst>
                                      </p:cBhvr>
                                      <p:to>
                                        <p:strVal val="visible"/>
                                      </p:to>
                                    </p:set>
                                    <p:animEffect transition="in" filter="fade">
                                      <p:cBhvr>
                                        <p:cTn id="18" dur="500"/>
                                        <p:tgtEl>
                                          <p:spTgt spid="4">
                                            <p:txEl>
                                              <p:pRg st="3" end="3"/>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4" end="4"/>
                                            </p:txEl>
                                          </p:spTgt>
                                        </p:tgtEl>
                                        <p:attrNameLst>
                                          <p:attrName>style.visibility</p:attrName>
                                        </p:attrNameLst>
                                      </p:cBhvr>
                                      <p:to>
                                        <p:strVal val="visible"/>
                                      </p:to>
                                    </p:set>
                                    <p:animEffect transition="in" filter="fade">
                                      <p:cBhvr>
                                        <p:cTn id="21" dur="500"/>
                                        <p:tgtEl>
                                          <p:spTgt spid="4">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5" end="5"/>
                                            </p:txEl>
                                          </p:spTgt>
                                        </p:tgtEl>
                                        <p:attrNameLst>
                                          <p:attrName>style.visibility</p:attrName>
                                        </p:attrNameLst>
                                      </p:cBhvr>
                                      <p:to>
                                        <p:strVal val="visible"/>
                                      </p:to>
                                    </p:set>
                                    <p:animEffect transition="in" filter="fade">
                                      <p:cBhvr>
                                        <p:cTn id="24" dur="500"/>
                                        <p:tgtEl>
                                          <p:spTgt spid="4">
                                            <p:txEl>
                                              <p:pRg st="5" end="5"/>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animEffect transition="in" filter="fade">
                                      <p:cBhvr>
                                        <p:cTn id="27" dur="500"/>
                                        <p:tgtEl>
                                          <p:spTgt spid="4">
                                            <p:txEl>
                                              <p:pRg st="6" end="6"/>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
                                            <p:txEl>
                                              <p:pRg st="7" end="7"/>
                                            </p:txEl>
                                          </p:spTgt>
                                        </p:tgtEl>
                                        <p:attrNameLst>
                                          <p:attrName>style.visibility</p:attrName>
                                        </p:attrNameLst>
                                      </p:cBhvr>
                                      <p:to>
                                        <p:strVal val="visible"/>
                                      </p:to>
                                    </p:set>
                                    <p:animEffect transition="in" filter="fade">
                                      <p:cBhvr>
                                        <p:cTn id="30" dur="500"/>
                                        <p:tgtEl>
                                          <p:spTgt spid="4">
                                            <p:txEl>
                                              <p:pRg st="7" end="7"/>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nodeType="clickEffect">
                                  <p:stCondLst>
                                    <p:cond delay="0"/>
                                  </p:stCondLst>
                                  <p:childTnLst>
                                    <p:set>
                                      <p:cBhvr>
                                        <p:cTn id="34" dur="1" fill="hold">
                                          <p:stCondLst>
                                            <p:cond delay="0"/>
                                          </p:stCondLst>
                                        </p:cTn>
                                        <p:tgtEl>
                                          <p:spTgt spid="4">
                                            <p:txEl>
                                              <p:pRg st="8" end="8"/>
                                            </p:txEl>
                                          </p:spTgt>
                                        </p:tgtEl>
                                        <p:attrNameLst>
                                          <p:attrName>style.visibility</p:attrName>
                                        </p:attrNameLst>
                                      </p:cBhvr>
                                      <p:to>
                                        <p:strVal val="visible"/>
                                      </p:to>
                                    </p:set>
                                    <p:animEffect transition="in" filter="fade">
                                      <p:cBhvr>
                                        <p:cTn id="35" dur="500"/>
                                        <p:tgtEl>
                                          <p:spTgt spid="4">
                                            <p:txEl>
                                              <p:pRg st="8" end="8"/>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4">
                                            <p:txEl>
                                              <p:pRg st="9" end="9"/>
                                            </p:txEl>
                                          </p:spTgt>
                                        </p:tgtEl>
                                        <p:attrNameLst>
                                          <p:attrName>style.visibility</p:attrName>
                                        </p:attrNameLst>
                                      </p:cBhvr>
                                      <p:to>
                                        <p:strVal val="visible"/>
                                      </p:to>
                                    </p:set>
                                    <p:animEffect transition="in" filter="fade">
                                      <p:cBhvr>
                                        <p:cTn id="38"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34565A-DC50-47CD-8D7A-2874F32B6192}"/>
              </a:ext>
            </a:extLst>
          </p:cNvPr>
          <p:cNvSpPr>
            <a:spLocks noGrp="1"/>
          </p:cNvSpPr>
          <p:nvPr>
            <p:ph type="title"/>
          </p:nvPr>
        </p:nvSpPr>
        <p:spPr/>
        <p:txBody>
          <a:bodyPr/>
          <a:lstStyle/>
          <a:p>
            <a:r>
              <a:rPr lang="en-US" dirty="0"/>
              <a:t>Can computers solve anything?</a:t>
            </a:r>
            <a:endParaRPr lang="en-GB" dirty="0"/>
          </a:p>
        </p:txBody>
      </p:sp>
      <p:sp>
        <p:nvSpPr>
          <p:cNvPr id="5" name="Text Placeholder 4">
            <a:extLst>
              <a:ext uri="{FF2B5EF4-FFF2-40B4-BE49-F238E27FC236}">
                <a16:creationId xmlns:a16="http://schemas.microsoft.com/office/drawing/2014/main" id="{4FBDFF59-F4F5-4037-9DB4-147A8445A533}"/>
              </a:ext>
            </a:extLst>
          </p:cNvPr>
          <p:cNvSpPr>
            <a:spLocks noGrp="1"/>
          </p:cNvSpPr>
          <p:nvPr>
            <p:ph type="body" idx="1"/>
          </p:nvPr>
        </p:nvSpPr>
        <p:spPr/>
        <p:txBody>
          <a:bodyPr/>
          <a:lstStyle/>
          <a:p>
            <a:r>
              <a:rPr lang="en-US" dirty="0"/>
              <a:t>Nope</a:t>
            </a:r>
            <a:endParaRPr lang="en-GB" dirty="0"/>
          </a:p>
        </p:txBody>
      </p:sp>
      <p:sp>
        <p:nvSpPr>
          <p:cNvPr id="3" name="Slide Number Placeholder 2">
            <a:extLst>
              <a:ext uri="{FF2B5EF4-FFF2-40B4-BE49-F238E27FC236}">
                <a16:creationId xmlns:a16="http://schemas.microsoft.com/office/drawing/2014/main" id="{2FCE0AB9-C552-45FE-8FC3-48B88B96EA12}"/>
              </a:ext>
            </a:extLst>
          </p:cNvPr>
          <p:cNvSpPr>
            <a:spLocks noGrp="1"/>
          </p:cNvSpPr>
          <p:nvPr>
            <p:ph type="sldNum" sz="quarter" idx="12"/>
          </p:nvPr>
        </p:nvSpPr>
        <p:spPr/>
        <p:txBody>
          <a:bodyPr/>
          <a:lstStyle/>
          <a:p>
            <a:fld id="{B4AAD609-F83C-4414-814B-B5A2DF99692C}" type="slidenum">
              <a:rPr lang="en-US" smtClean="0"/>
              <a:pPr/>
              <a:t>4</a:t>
            </a:fld>
            <a:endParaRPr lang="en-US" dirty="0"/>
          </a:p>
        </p:txBody>
      </p:sp>
    </p:spTree>
    <p:extLst>
      <p:ext uri="{BB962C8B-B14F-4D97-AF65-F5344CB8AC3E}">
        <p14:creationId xmlns:p14="http://schemas.microsoft.com/office/powerpoint/2010/main" val="24754181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4793EAD-740A-4347-A857-757358699973}"/>
              </a:ext>
            </a:extLst>
          </p:cNvPr>
          <p:cNvSpPr>
            <a:spLocks noGrp="1"/>
          </p:cNvSpPr>
          <p:nvPr>
            <p:ph type="title"/>
          </p:nvPr>
        </p:nvSpPr>
        <p:spPr/>
        <p:txBody>
          <a:bodyPr>
            <a:normAutofit/>
          </a:bodyPr>
          <a:lstStyle/>
          <a:p>
            <a:r>
              <a:rPr lang="en-US" dirty="0"/>
              <a:t>Alan Turing - Father of Computer Science</a:t>
            </a:r>
            <a:endParaRPr lang="en-GB" dirty="0"/>
          </a:p>
        </p:txBody>
      </p:sp>
      <p:sp>
        <p:nvSpPr>
          <p:cNvPr id="5" name="Footer Placeholder 4">
            <a:extLst>
              <a:ext uri="{FF2B5EF4-FFF2-40B4-BE49-F238E27FC236}">
                <a16:creationId xmlns:a16="http://schemas.microsoft.com/office/drawing/2014/main" id="{6E0C5A0C-562A-4D17-A1FA-A8530AD4B0C4}"/>
              </a:ext>
            </a:extLst>
          </p:cNvPr>
          <p:cNvSpPr>
            <a:spLocks noGrp="1"/>
          </p:cNvSpPr>
          <p:nvPr>
            <p:ph type="ftr" sz="quarter" idx="11"/>
          </p:nvPr>
        </p:nvSpPr>
        <p:spPr/>
        <p:txBody>
          <a:bodyPr/>
          <a:lstStyle/>
          <a:p>
            <a:r>
              <a:rPr lang="en-GB"/>
              <a:t>CS 0007 – Summer 2020</a:t>
            </a:r>
            <a:endParaRPr lang="en-GB" dirty="0"/>
          </a:p>
        </p:txBody>
      </p:sp>
      <p:sp>
        <p:nvSpPr>
          <p:cNvPr id="7" name="Content Placeholder 6">
            <a:extLst>
              <a:ext uri="{FF2B5EF4-FFF2-40B4-BE49-F238E27FC236}">
                <a16:creationId xmlns:a16="http://schemas.microsoft.com/office/drawing/2014/main" id="{862A98CC-B88B-41F9-BC33-867CF3AD99F4}"/>
              </a:ext>
            </a:extLst>
          </p:cNvPr>
          <p:cNvSpPr>
            <a:spLocks noGrp="1"/>
          </p:cNvSpPr>
          <p:nvPr>
            <p:ph idx="1"/>
          </p:nvPr>
        </p:nvSpPr>
        <p:spPr/>
        <p:txBody>
          <a:bodyPr vert="horz" lIns="91440" tIns="45720" rIns="91440" bIns="45720" rtlCol="0">
            <a:normAutofit/>
          </a:bodyPr>
          <a:lstStyle/>
          <a:p>
            <a:r>
              <a:rPr lang="en-GB" dirty="0"/>
              <a:t>Alan Turing (1912-1954)</a:t>
            </a:r>
          </a:p>
          <a:p>
            <a:pPr lvl="1"/>
            <a:r>
              <a:rPr lang="en-GB" dirty="0"/>
              <a:t>Mathematician and cryptanalyst.</a:t>
            </a:r>
          </a:p>
          <a:p>
            <a:r>
              <a:rPr lang="en-GB" dirty="0"/>
              <a:t>Devised the scheme that broke the </a:t>
            </a:r>
            <a:br>
              <a:rPr lang="en-GB" dirty="0"/>
            </a:br>
            <a:r>
              <a:rPr lang="en-GB" dirty="0"/>
              <a:t>Enigma code in World War II</a:t>
            </a:r>
          </a:p>
          <a:p>
            <a:pPr lvl="1"/>
            <a:r>
              <a:rPr lang="en-GB" dirty="0"/>
              <a:t>Bombe</a:t>
            </a:r>
          </a:p>
          <a:p>
            <a:r>
              <a:rPr lang="en-GB" dirty="0"/>
              <a:t>Published a thesis that provided a model </a:t>
            </a:r>
            <a:br>
              <a:rPr lang="en-GB" dirty="0"/>
            </a:br>
            <a:r>
              <a:rPr lang="en-GB" dirty="0"/>
              <a:t>of a computational machine</a:t>
            </a:r>
          </a:p>
          <a:p>
            <a:pPr lvl="1"/>
            <a:r>
              <a:rPr lang="en-GB" dirty="0"/>
              <a:t>The Turing Machine</a:t>
            </a:r>
          </a:p>
          <a:p>
            <a:endParaRPr lang="en-GB" dirty="0"/>
          </a:p>
        </p:txBody>
      </p:sp>
      <p:sp>
        <p:nvSpPr>
          <p:cNvPr id="4" name="Slide Number Placeholder 3">
            <a:extLst>
              <a:ext uri="{FF2B5EF4-FFF2-40B4-BE49-F238E27FC236}">
                <a16:creationId xmlns:a16="http://schemas.microsoft.com/office/drawing/2014/main" id="{A8E261BC-0DF1-4EE6-AAFD-5CB917182A26}"/>
              </a:ext>
            </a:extLst>
          </p:cNvPr>
          <p:cNvSpPr>
            <a:spLocks noGrp="1"/>
          </p:cNvSpPr>
          <p:nvPr>
            <p:ph type="sldNum" sz="quarter" idx="12"/>
          </p:nvPr>
        </p:nvSpPr>
        <p:spPr/>
        <p:txBody>
          <a:bodyPr/>
          <a:lstStyle/>
          <a:p>
            <a:fld id="{B4AAD609-F83C-4414-814B-B5A2DF99692C}" type="slidenum">
              <a:rPr lang="en-GB" smtClean="0"/>
              <a:pPr/>
              <a:t>5</a:t>
            </a:fld>
            <a:endParaRPr lang="en-GB" dirty="0"/>
          </a:p>
        </p:txBody>
      </p:sp>
      <p:pic>
        <p:nvPicPr>
          <p:cNvPr id="9" name="Picture 8" descr="A person wearing a suit and tie&#10;&#10;Description automatically generated">
            <a:extLst>
              <a:ext uri="{FF2B5EF4-FFF2-40B4-BE49-F238E27FC236}">
                <a16:creationId xmlns:a16="http://schemas.microsoft.com/office/drawing/2014/main" id="{9984731F-E68A-4E5C-B2A5-C724BA6C86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97183" y="717550"/>
            <a:ext cx="2857500" cy="2857500"/>
          </a:xfrm>
          <a:prstGeom prst="rect">
            <a:avLst/>
          </a:prstGeom>
        </p:spPr>
      </p:pic>
    </p:spTree>
    <p:extLst>
      <p:ext uri="{BB962C8B-B14F-4D97-AF65-F5344CB8AC3E}">
        <p14:creationId xmlns:p14="http://schemas.microsoft.com/office/powerpoint/2010/main" val="1690852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4793EAD-740A-4347-A857-757358699973}"/>
              </a:ext>
            </a:extLst>
          </p:cNvPr>
          <p:cNvSpPr>
            <a:spLocks noGrp="1"/>
          </p:cNvSpPr>
          <p:nvPr>
            <p:ph type="title"/>
          </p:nvPr>
        </p:nvSpPr>
        <p:spPr/>
        <p:txBody>
          <a:bodyPr>
            <a:normAutofit/>
          </a:bodyPr>
          <a:lstStyle/>
          <a:p>
            <a:r>
              <a:rPr lang="en-US" dirty="0"/>
              <a:t>The Turing machine</a:t>
            </a:r>
            <a:endParaRPr lang="en-GB" dirty="0"/>
          </a:p>
        </p:txBody>
      </p:sp>
      <p:sp>
        <p:nvSpPr>
          <p:cNvPr id="5" name="Footer Placeholder 4">
            <a:extLst>
              <a:ext uri="{FF2B5EF4-FFF2-40B4-BE49-F238E27FC236}">
                <a16:creationId xmlns:a16="http://schemas.microsoft.com/office/drawing/2014/main" id="{6E0C5A0C-562A-4D17-A1FA-A8530AD4B0C4}"/>
              </a:ext>
            </a:extLst>
          </p:cNvPr>
          <p:cNvSpPr>
            <a:spLocks noGrp="1"/>
          </p:cNvSpPr>
          <p:nvPr>
            <p:ph type="ftr" sz="quarter" idx="11"/>
          </p:nvPr>
        </p:nvSpPr>
        <p:spPr/>
        <p:txBody>
          <a:bodyPr/>
          <a:lstStyle/>
          <a:p>
            <a:r>
              <a:rPr lang="en-GB"/>
              <a:t>CS 0007 – Summer 2020</a:t>
            </a:r>
            <a:endParaRPr lang="en-GB" dirty="0"/>
          </a:p>
        </p:txBody>
      </p:sp>
      <p:sp>
        <p:nvSpPr>
          <p:cNvPr id="7" name="Content Placeholder 6">
            <a:extLst>
              <a:ext uri="{FF2B5EF4-FFF2-40B4-BE49-F238E27FC236}">
                <a16:creationId xmlns:a16="http://schemas.microsoft.com/office/drawing/2014/main" id="{862A98CC-B88B-41F9-BC33-867CF3AD99F4}"/>
              </a:ext>
            </a:extLst>
          </p:cNvPr>
          <p:cNvSpPr>
            <a:spLocks noGrp="1"/>
          </p:cNvSpPr>
          <p:nvPr>
            <p:ph idx="1"/>
          </p:nvPr>
        </p:nvSpPr>
        <p:spPr>
          <a:xfrm>
            <a:off x="245533" y="804332"/>
            <a:ext cx="9668936" cy="4148402"/>
          </a:xfrm>
        </p:spPr>
        <p:txBody>
          <a:bodyPr vert="horz" lIns="91440" tIns="45720" rIns="91440" bIns="45720" rtlCol="0">
            <a:normAutofit/>
          </a:bodyPr>
          <a:lstStyle/>
          <a:p>
            <a:r>
              <a:rPr lang="en-US" dirty="0"/>
              <a:t>Has infinite memory represented by a single tape.</a:t>
            </a:r>
          </a:p>
          <a:p>
            <a:pPr lvl="1"/>
            <a:r>
              <a:rPr lang="en-US" dirty="0"/>
              <a:t>A head moves along the tape and can read and write values.</a:t>
            </a:r>
          </a:p>
          <a:p>
            <a:pPr lvl="2"/>
            <a:r>
              <a:rPr lang="en-US" dirty="0"/>
              <a:t>The movement (left or right) is based upon the </a:t>
            </a:r>
            <a:r>
              <a:rPr lang="en-US" u="sng" dirty="0"/>
              <a:t>value read</a:t>
            </a:r>
            <a:r>
              <a:rPr lang="en-US" dirty="0"/>
              <a:t> and the </a:t>
            </a:r>
            <a:r>
              <a:rPr lang="en-US" u="sng" dirty="0"/>
              <a:t>state</a:t>
            </a:r>
            <a:r>
              <a:rPr lang="en-US" dirty="0"/>
              <a:t> of the machine.</a:t>
            </a:r>
          </a:p>
          <a:p>
            <a:pPr lvl="2"/>
            <a:r>
              <a:rPr lang="en-US" b="1" u="sng" dirty="0"/>
              <a:t>Over simplified definition of </a:t>
            </a:r>
            <a:r>
              <a:rPr lang="en-US" b="1" u="sng" dirty="0">
                <a:solidFill>
                  <a:srgbClr val="00B0F0"/>
                </a:solidFill>
              </a:rPr>
              <a:t>state</a:t>
            </a:r>
            <a:r>
              <a:rPr lang="en-US" dirty="0"/>
              <a:t>: A rulebook </a:t>
            </a:r>
            <a:r>
              <a:rPr lang="en-US" dirty="0">
                <a:sym typeface="Wingdings" panose="05000000000000000000" pitchFamily="2" charset="2"/>
              </a:rPr>
              <a:t></a:t>
            </a:r>
            <a:endParaRPr lang="en-US" b="1" u="sng" dirty="0"/>
          </a:p>
          <a:p>
            <a:r>
              <a:rPr lang="en-GB" dirty="0"/>
              <a:t>A general, formal description of a computer.</a:t>
            </a:r>
          </a:p>
          <a:p>
            <a:pPr lvl="1"/>
            <a:r>
              <a:rPr lang="en-GB" dirty="0"/>
              <a:t>Theoretical and simple: all physical machines live up to this formal description.</a:t>
            </a:r>
          </a:p>
        </p:txBody>
      </p:sp>
      <p:sp>
        <p:nvSpPr>
          <p:cNvPr id="4" name="Slide Number Placeholder 3">
            <a:extLst>
              <a:ext uri="{FF2B5EF4-FFF2-40B4-BE49-F238E27FC236}">
                <a16:creationId xmlns:a16="http://schemas.microsoft.com/office/drawing/2014/main" id="{A8E261BC-0DF1-4EE6-AAFD-5CB917182A26}"/>
              </a:ext>
            </a:extLst>
          </p:cNvPr>
          <p:cNvSpPr>
            <a:spLocks noGrp="1"/>
          </p:cNvSpPr>
          <p:nvPr>
            <p:ph type="sldNum" sz="quarter" idx="12"/>
          </p:nvPr>
        </p:nvSpPr>
        <p:spPr/>
        <p:txBody>
          <a:bodyPr/>
          <a:lstStyle/>
          <a:p>
            <a:fld id="{B4AAD609-F83C-4414-814B-B5A2DF99692C}" type="slidenum">
              <a:rPr lang="en-GB" smtClean="0"/>
              <a:pPr/>
              <a:t>6</a:t>
            </a:fld>
            <a:endParaRPr lang="en-GB" dirty="0"/>
          </a:p>
        </p:txBody>
      </p:sp>
      <p:pic>
        <p:nvPicPr>
          <p:cNvPr id="8" name="Picture 7">
            <a:extLst>
              <a:ext uri="{FF2B5EF4-FFF2-40B4-BE49-F238E27FC236}">
                <a16:creationId xmlns:a16="http://schemas.microsoft.com/office/drawing/2014/main" id="{9D8839EF-41C5-4F44-9E8C-E54A4579AD77}"/>
              </a:ext>
            </a:extLst>
          </p:cNvPr>
          <p:cNvPicPr>
            <a:picLocks noChangeAspect="1"/>
          </p:cNvPicPr>
          <p:nvPr/>
        </p:nvPicPr>
        <p:blipFill>
          <a:blip r:embed="rId2">
            <a:lum/>
            <a:alphaModFix/>
          </a:blip>
          <a:srcRect/>
          <a:stretch>
            <a:fillRect/>
          </a:stretch>
        </p:blipFill>
        <p:spPr>
          <a:xfrm>
            <a:off x="380999" y="2995190"/>
            <a:ext cx="4895973" cy="2719810"/>
          </a:xfrm>
          <a:prstGeom prst="rect">
            <a:avLst/>
          </a:prstGeom>
          <a:noFill/>
          <a:ln>
            <a:noFill/>
          </a:ln>
        </p:spPr>
      </p:pic>
      <p:sp>
        <p:nvSpPr>
          <p:cNvPr id="9" name="Rectangle 8">
            <a:extLst>
              <a:ext uri="{FF2B5EF4-FFF2-40B4-BE49-F238E27FC236}">
                <a16:creationId xmlns:a16="http://schemas.microsoft.com/office/drawing/2014/main" id="{5B15B474-FA04-4F3F-BB26-31A3E232ED62}"/>
              </a:ext>
            </a:extLst>
          </p:cNvPr>
          <p:cNvSpPr/>
          <p:nvPr/>
        </p:nvSpPr>
        <p:spPr>
          <a:xfrm>
            <a:off x="4334932" y="3353727"/>
            <a:ext cx="2726267" cy="15569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Rectangle 9">
            <a:extLst>
              <a:ext uri="{FF2B5EF4-FFF2-40B4-BE49-F238E27FC236}">
                <a16:creationId xmlns:a16="http://schemas.microsoft.com/office/drawing/2014/main" id="{4ECFCA5C-30E0-480E-8318-4D2B2D367D76}"/>
              </a:ext>
            </a:extLst>
          </p:cNvPr>
          <p:cNvSpPr/>
          <p:nvPr/>
        </p:nvSpPr>
        <p:spPr>
          <a:xfrm>
            <a:off x="4996391" y="3353726"/>
            <a:ext cx="1426634" cy="40229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Rulebook 1</a:t>
            </a:r>
            <a:endParaRPr lang="en-GB" dirty="0"/>
          </a:p>
        </p:txBody>
      </p:sp>
      <p:sp>
        <p:nvSpPr>
          <p:cNvPr id="14" name="Rectangle 13">
            <a:extLst>
              <a:ext uri="{FF2B5EF4-FFF2-40B4-BE49-F238E27FC236}">
                <a16:creationId xmlns:a16="http://schemas.microsoft.com/office/drawing/2014/main" id="{8984FB3B-5431-4D41-A1CE-9102104C29BE}"/>
              </a:ext>
            </a:extLst>
          </p:cNvPr>
          <p:cNvSpPr/>
          <p:nvPr/>
        </p:nvSpPr>
        <p:spPr>
          <a:xfrm>
            <a:off x="4089400" y="4069291"/>
            <a:ext cx="287868" cy="5291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ym typeface="Wingdings" panose="05000000000000000000" pitchFamily="2" charset="2"/>
              </a:rPr>
              <a:t></a:t>
            </a:r>
            <a:endParaRPr lang="en-GB" dirty="0"/>
          </a:p>
        </p:txBody>
      </p:sp>
      <p:graphicFrame>
        <p:nvGraphicFramePr>
          <p:cNvPr id="32" name="Table 32">
            <a:extLst>
              <a:ext uri="{FF2B5EF4-FFF2-40B4-BE49-F238E27FC236}">
                <a16:creationId xmlns:a16="http://schemas.microsoft.com/office/drawing/2014/main" id="{15EE8238-8652-4BA2-A348-7496B348FDD4}"/>
              </a:ext>
            </a:extLst>
          </p:cNvPr>
          <p:cNvGraphicFramePr>
            <a:graphicFrameLocks noGrp="1"/>
          </p:cNvGraphicFramePr>
          <p:nvPr>
            <p:extLst>
              <p:ext uri="{D42A27DB-BD31-4B8C-83A1-F6EECF244321}">
                <p14:modId xmlns:p14="http://schemas.microsoft.com/office/powerpoint/2010/main" val="193944630"/>
              </p:ext>
            </p:extLst>
          </p:nvPr>
        </p:nvGraphicFramePr>
        <p:xfrm>
          <a:off x="4423832" y="3822676"/>
          <a:ext cx="2573866" cy="960120"/>
        </p:xfrm>
        <a:graphic>
          <a:graphicData uri="http://schemas.openxmlformats.org/drawingml/2006/table">
            <a:tbl>
              <a:tblPr firstRow="1" bandRow="1">
                <a:tableStyleId>{00A15C55-8517-42AA-B614-E9B94910E393}</a:tableStyleId>
              </a:tblPr>
              <a:tblGrid>
                <a:gridCol w="604271">
                  <a:extLst>
                    <a:ext uri="{9D8B030D-6E8A-4147-A177-3AD203B41FA5}">
                      <a16:colId xmlns:a16="http://schemas.microsoft.com/office/drawing/2014/main" val="3930270874"/>
                    </a:ext>
                  </a:extLst>
                </a:gridCol>
                <a:gridCol w="649039">
                  <a:extLst>
                    <a:ext uri="{9D8B030D-6E8A-4147-A177-3AD203B41FA5}">
                      <a16:colId xmlns:a16="http://schemas.microsoft.com/office/drawing/2014/main" val="1288043578"/>
                    </a:ext>
                  </a:extLst>
                </a:gridCol>
                <a:gridCol w="660278">
                  <a:extLst>
                    <a:ext uri="{9D8B030D-6E8A-4147-A177-3AD203B41FA5}">
                      <a16:colId xmlns:a16="http://schemas.microsoft.com/office/drawing/2014/main" val="1272432815"/>
                    </a:ext>
                  </a:extLst>
                </a:gridCol>
                <a:gridCol w="660278">
                  <a:extLst>
                    <a:ext uri="{9D8B030D-6E8A-4147-A177-3AD203B41FA5}">
                      <a16:colId xmlns:a16="http://schemas.microsoft.com/office/drawing/2014/main" val="1547560624"/>
                    </a:ext>
                  </a:extLst>
                </a:gridCol>
              </a:tblGrid>
              <a:tr h="239415">
                <a:tc>
                  <a:txBody>
                    <a:bodyPr/>
                    <a:lstStyle/>
                    <a:p>
                      <a:pPr algn="ctr"/>
                      <a:r>
                        <a:rPr lang="en-US" dirty="0"/>
                        <a:t>Read</a:t>
                      </a:r>
                      <a:endParaRPr lang="en-GB" dirty="0"/>
                    </a:p>
                  </a:txBody>
                  <a:tcPr>
                    <a:solidFill>
                      <a:schemeClr val="accent4"/>
                    </a:solidFill>
                  </a:tcPr>
                </a:tc>
                <a:tc>
                  <a:txBody>
                    <a:bodyPr/>
                    <a:lstStyle/>
                    <a:p>
                      <a:pPr algn="ctr"/>
                      <a:r>
                        <a:rPr lang="en-US" dirty="0"/>
                        <a:t>Write</a:t>
                      </a:r>
                      <a:endParaRPr lang="en-GB" dirty="0"/>
                    </a:p>
                  </a:txBody>
                  <a:tcPr/>
                </a:tc>
                <a:tc>
                  <a:txBody>
                    <a:bodyPr/>
                    <a:lstStyle/>
                    <a:p>
                      <a:pPr algn="ctr"/>
                      <a:r>
                        <a:rPr lang="en-US" dirty="0"/>
                        <a:t>Move</a:t>
                      </a:r>
                      <a:endParaRPr lang="en-GB" dirty="0"/>
                    </a:p>
                  </a:txBody>
                  <a:tcPr/>
                </a:tc>
                <a:tc>
                  <a:txBody>
                    <a:bodyPr/>
                    <a:lstStyle/>
                    <a:p>
                      <a:pPr algn="ctr"/>
                      <a:r>
                        <a:rPr lang="en-GB" dirty="0"/>
                        <a:t>Next</a:t>
                      </a:r>
                    </a:p>
                  </a:txBody>
                  <a:tcPr/>
                </a:tc>
                <a:extLst>
                  <a:ext uri="{0D108BD9-81ED-4DB2-BD59-A6C34878D82A}">
                    <a16:rowId xmlns:a16="http://schemas.microsoft.com/office/drawing/2014/main" val="2426275748"/>
                  </a:ext>
                </a:extLst>
              </a:tr>
              <a:tr h="239415">
                <a:tc>
                  <a:txBody>
                    <a:bodyPr/>
                    <a:lstStyle/>
                    <a:p>
                      <a:pPr algn="ctr"/>
                      <a:r>
                        <a:rPr lang="en-US" b="1" dirty="0">
                          <a:solidFill>
                            <a:schemeClr val="bg1"/>
                          </a:solidFill>
                        </a:rPr>
                        <a:t>0</a:t>
                      </a:r>
                      <a:endParaRPr lang="en-GB" b="1" dirty="0">
                        <a:solidFill>
                          <a:schemeClr val="bg1"/>
                        </a:solidFill>
                      </a:endParaRPr>
                    </a:p>
                  </a:txBody>
                  <a:tcPr>
                    <a:solidFill>
                      <a:schemeClr val="accent4"/>
                    </a:solidFill>
                  </a:tcPr>
                </a:tc>
                <a:tc>
                  <a:txBody>
                    <a:bodyPr/>
                    <a:lstStyle/>
                    <a:p>
                      <a:pPr algn="ctr"/>
                      <a:r>
                        <a:rPr lang="en-US" dirty="0"/>
                        <a:t>1</a:t>
                      </a:r>
                      <a:endParaRPr lang="en-GB" dirty="0"/>
                    </a:p>
                  </a:txBody>
                  <a:tcPr/>
                </a:tc>
                <a:tc>
                  <a:txBody>
                    <a:bodyPr/>
                    <a:lstStyle/>
                    <a:p>
                      <a:pPr algn="ctr"/>
                      <a:r>
                        <a:rPr lang="en-US" dirty="0">
                          <a:sym typeface="Wingdings" panose="05000000000000000000" pitchFamily="2" charset="2"/>
                        </a:rPr>
                        <a:t></a:t>
                      </a:r>
                      <a:endParaRPr lang="en-GB" dirty="0"/>
                    </a:p>
                  </a:txBody>
                  <a:tcPr/>
                </a:tc>
                <a:tc>
                  <a:txBody>
                    <a:bodyPr/>
                    <a:lstStyle/>
                    <a:p>
                      <a:pPr algn="ctr"/>
                      <a:r>
                        <a:rPr lang="en-GB" dirty="0"/>
                        <a:t>20</a:t>
                      </a:r>
                    </a:p>
                  </a:txBody>
                  <a:tcPr/>
                </a:tc>
                <a:extLst>
                  <a:ext uri="{0D108BD9-81ED-4DB2-BD59-A6C34878D82A}">
                    <a16:rowId xmlns:a16="http://schemas.microsoft.com/office/drawing/2014/main" val="1164386389"/>
                  </a:ext>
                </a:extLst>
              </a:tr>
              <a:tr h="239415">
                <a:tc>
                  <a:txBody>
                    <a:bodyPr/>
                    <a:lstStyle/>
                    <a:p>
                      <a:pPr algn="ctr"/>
                      <a:r>
                        <a:rPr lang="en-US" b="1" dirty="0">
                          <a:solidFill>
                            <a:schemeClr val="bg1"/>
                          </a:solidFill>
                        </a:rPr>
                        <a:t>1</a:t>
                      </a:r>
                      <a:endParaRPr lang="en-GB" b="1" dirty="0">
                        <a:solidFill>
                          <a:schemeClr val="bg1"/>
                        </a:solidFill>
                      </a:endParaRPr>
                    </a:p>
                  </a:txBody>
                  <a:tcPr>
                    <a:solidFill>
                      <a:schemeClr val="accent4"/>
                    </a:solidFill>
                  </a:tcPr>
                </a:tc>
                <a:tc>
                  <a:txBody>
                    <a:bodyPr/>
                    <a:lstStyle/>
                    <a:p>
                      <a:pPr algn="ctr"/>
                      <a:r>
                        <a:rPr lang="en-US" dirty="0"/>
                        <a:t>0</a:t>
                      </a:r>
                      <a:endParaRPr lang="en-GB" dirty="0"/>
                    </a:p>
                  </a:txBody>
                  <a:tcPr/>
                </a:tc>
                <a:tc>
                  <a:txBody>
                    <a:bodyPr/>
                    <a:lstStyle/>
                    <a:p>
                      <a:pPr algn="ctr"/>
                      <a:r>
                        <a:rPr lang="en-US" dirty="0">
                          <a:sym typeface="Wingdings" panose="05000000000000000000" pitchFamily="2" charset="2"/>
                        </a:rPr>
                        <a:t></a:t>
                      </a:r>
                      <a:endParaRPr lang="en-GB" dirty="0"/>
                    </a:p>
                  </a:txBody>
                  <a:tcPr/>
                </a:tc>
                <a:tc>
                  <a:txBody>
                    <a:bodyPr/>
                    <a:lstStyle/>
                    <a:p>
                      <a:pPr algn="ctr"/>
                      <a:r>
                        <a:rPr lang="en-GB" dirty="0"/>
                        <a:t>12</a:t>
                      </a:r>
                    </a:p>
                  </a:txBody>
                  <a:tcPr/>
                </a:tc>
                <a:extLst>
                  <a:ext uri="{0D108BD9-81ED-4DB2-BD59-A6C34878D82A}">
                    <a16:rowId xmlns:a16="http://schemas.microsoft.com/office/drawing/2014/main" val="548913639"/>
                  </a:ext>
                </a:extLst>
              </a:tr>
            </a:tbl>
          </a:graphicData>
        </a:graphic>
      </p:graphicFrame>
      <p:sp>
        <p:nvSpPr>
          <p:cNvPr id="38" name="Rectangle 37">
            <a:extLst>
              <a:ext uri="{FF2B5EF4-FFF2-40B4-BE49-F238E27FC236}">
                <a16:creationId xmlns:a16="http://schemas.microsoft.com/office/drawing/2014/main" id="{7A640FA3-F025-4402-B2C2-45350D848301}"/>
              </a:ext>
            </a:extLst>
          </p:cNvPr>
          <p:cNvSpPr/>
          <p:nvPr/>
        </p:nvSpPr>
        <p:spPr>
          <a:xfrm>
            <a:off x="7211484" y="3353726"/>
            <a:ext cx="2726267" cy="155694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Rectangle 38">
            <a:extLst>
              <a:ext uri="{FF2B5EF4-FFF2-40B4-BE49-F238E27FC236}">
                <a16:creationId xmlns:a16="http://schemas.microsoft.com/office/drawing/2014/main" id="{0BEB29CB-B40B-4EB3-B99B-78E7504C8283}"/>
              </a:ext>
            </a:extLst>
          </p:cNvPr>
          <p:cNvSpPr/>
          <p:nvPr/>
        </p:nvSpPr>
        <p:spPr>
          <a:xfrm>
            <a:off x="7804271" y="3353725"/>
            <a:ext cx="1426634" cy="402299"/>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t>Rulebook 20</a:t>
            </a:r>
            <a:endParaRPr lang="en-GB" dirty="0"/>
          </a:p>
        </p:txBody>
      </p:sp>
      <p:graphicFrame>
        <p:nvGraphicFramePr>
          <p:cNvPr id="40" name="Table 32">
            <a:extLst>
              <a:ext uri="{FF2B5EF4-FFF2-40B4-BE49-F238E27FC236}">
                <a16:creationId xmlns:a16="http://schemas.microsoft.com/office/drawing/2014/main" id="{99A5B7EC-97C6-4513-A06E-E0BA7BF8C72A}"/>
              </a:ext>
            </a:extLst>
          </p:cNvPr>
          <p:cNvGraphicFramePr>
            <a:graphicFrameLocks noGrp="1"/>
          </p:cNvGraphicFramePr>
          <p:nvPr>
            <p:extLst>
              <p:ext uri="{D42A27DB-BD31-4B8C-83A1-F6EECF244321}">
                <p14:modId xmlns:p14="http://schemas.microsoft.com/office/powerpoint/2010/main" val="3019331857"/>
              </p:ext>
            </p:extLst>
          </p:nvPr>
        </p:nvGraphicFramePr>
        <p:xfrm>
          <a:off x="7300384" y="3822675"/>
          <a:ext cx="2573866" cy="960120"/>
        </p:xfrm>
        <a:graphic>
          <a:graphicData uri="http://schemas.openxmlformats.org/drawingml/2006/table">
            <a:tbl>
              <a:tblPr firstRow="1" bandRow="1">
                <a:tableStyleId>{00A15C55-8517-42AA-B614-E9B94910E393}</a:tableStyleId>
              </a:tblPr>
              <a:tblGrid>
                <a:gridCol w="604271">
                  <a:extLst>
                    <a:ext uri="{9D8B030D-6E8A-4147-A177-3AD203B41FA5}">
                      <a16:colId xmlns:a16="http://schemas.microsoft.com/office/drawing/2014/main" val="3930270874"/>
                    </a:ext>
                  </a:extLst>
                </a:gridCol>
                <a:gridCol w="649039">
                  <a:extLst>
                    <a:ext uri="{9D8B030D-6E8A-4147-A177-3AD203B41FA5}">
                      <a16:colId xmlns:a16="http://schemas.microsoft.com/office/drawing/2014/main" val="1288043578"/>
                    </a:ext>
                  </a:extLst>
                </a:gridCol>
                <a:gridCol w="660278">
                  <a:extLst>
                    <a:ext uri="{9D8B030D-6E8A-4147-A177-3AD203B41FA5}">
                      <a16:colId xmlns:a16="http://schemas.microsoft.com/office/drawing/2014/main" val="1272432815"/>
                    </a:ext>
                  </a:extLst>
                </a:gridCol>
                <a:gridCol w="660278">
                  <a:extLst>
                    <a:ext uri="{9D8B030D-6E8A-4147-A177-3AD203B41FA5}">
                      <a16:colId xmlns:a16="http://schemas.microsoft.com/office/drawing/2014/main" val="1547560624"/>
                    </a:ext>
                  </a:extLst>
                </a:gridCol>
              </a:tblGrid>
              <a:tr h="239415">
                <a:tc>
                  <a:txBody>
                    <a:bodyPr/>
                    <a:lstStyle/>
                    <a:p>
                      <a:pPr algn="ctr"/>
                      <a:r>
                        <a:rPr lang="en-US" dirty="0"/>
                        <a:t>Read</a:t>
                      </a:r>
                      <a:endParaRPr lang="en-GB" dirty="0"/>
                    </a:p>
                  </a:txBody>
                  <a:tcPr>
                    <a:solidFill>
                      <a:schemeClr val="accent4"/>
                    </a:solidFill>
                  </a:tcPr>
                </a:tc>
                <a:tc>
                  <a:txBody>
                    <a:bodyPr/>
                    <a:lstStyle/>
                    <a:p>
                      <a:pPr algn="ctr"/>
                      <a:r>
                        <a:rPr lang="en-US" dirty="0"/>
                        <a:t>Write</a:t>
                      </a:r>
                      <a:endParaRPr lang="en-GB" dirty="0"/>
                    </a:p>
                  </a:txBody>
                  <a:tcPr/>
                </a:tc>
                <a:tc>
                  <a:txBody>
                    <a:bodyPr/>
                    <a:lstStyle/>
                    <a:p>
                      <a:pPr algn="ctr"/>
                      <a:r>
                        <a:rPr lang="en-US" dirty="0"/>
                        <a:t>Move</a:t>
                      </a:r>
                      <a:endParaRPr lang="en-GB" dirty="0"/>
                    </a:p>
                  </a:txBody>
                  <a:tcPr/>
                </a:tc>
                <a:tc>
                  <a:txBody>
                    <a:bodyPr/>
                    <a:lstStyle/>
                    <a:p>
                      <a:pPr algn="ctr"/>
                      <a:r>
                        <a:rPr lang="en-GB" dirty="0"/>
                        <a:t>Next</a:t>
                      </a:r>
                    </a:p>
                  </a:txBody>
                  <a:tcPr/>
                </a:tc>
                <a:extLst>
                  <a:ext uri="{0D108BD9-81ED-4DB2-BD59-A6C34878D82A}">
                    <a16:rowId xmlns:a16="http://schemas.microsoft.com/office/drawing/2014/main" val="2426275748"/>
                  </a:ext>
                </a:extLst>
              </a:tr>
              <a:tr h="239415">
                <a:tc>
                  <a:txBody>
                    <a:bodyPr/>
                    <a:lstStyle/>
                    <a:p>
                      <a:pPr algn="ctr"/>
                      <a:r>
                        <a:rPr lang="en-US" b="1" dirty="0">
                          <a:solidFill>
                            <a:schemeClr val="bg1"/>
                          </a:solidFill>
                        </a:rPr>
                        <a:t>0</a:t>
                      </a:r>
                      <a:endParaRPr lang="en-GB" b="1" dirty="0">
                        <a:solidFill>
                          <a:schemeClr val="bg1"/>
                        </a:solidFill>
                      </a:endParaRPr>
                    </a:p>
                  </a:txBody>
                  <a:tcPr>
                    <a:solidFill>
                      <a:schemeClr val="accent4"/>
                    </a:solidFill>
                  </a:tcPr>
                </a:tc>
                <a:tc>
                  <a:txBody>
                    <a:bodyPr/>
                    <a:lstStyle/>
                    <a:p>
                      <a:pPr algn="ctr"/>
                      <a:r>
                        <a:rPr lang="en-US" dirty="0"/>
                        <a:t>0</a:t>
                      </a:r>
                      <a:endParaRPr lang="en-GB" dirty="0"/>
                    </a:p>
                  </a:txBody>
                  <a:tcPr/>
                </a:tc>
                <a:tc>
                  <a:txBody>
                    <a:bodyPr/>
                    <a:lstStyle/>
                    <a:p>
                      <a:pPr algn="ctr"/>
                      <a:r>
                        <a:rPr lang="en-US" dirty="0">
                          <a:sym typeface="Wingdings" panose="05000000000000000000" pitchFamily="2" charset="2"/>
                        </a:rPr>
                        <a:t></a:t>
                      </a:r>
                      <a:endParaRPr lang="en-GB" dirty="0"/>
                    </a:p>
                  </a:txBody>
                  <a:tcPr/>
                </a:tc>
                <a:tc>
                  <a:txBody>
                    <a:bodyPr/>
                    <a:lstStyle/>
                    <a:p>
                      <a:pPr algn="ctr"/>
                      <a:r>
                        <a:rPr lang="en-GB" dirty="0"/>
                        <a:t>15</a:t>
                      </a:r>
                    </a:p>
                  </a:txBody>
                  <a:tcPr/>
                </a:tc>
                <a:extLst>
                  <a:ext uri="{0D108BD9-81ED-4DB2-BD59-A6C34878D82A}">
                    <a16:rowId xmlns:a16="http://schemas.microsoft.com/office/drawing/2014/main" val="1164386389"/>
                  </a:ext>
                </a:extLst>
              </a:tr>
              <a:tr h="239415">
                <a:tc>
                  <a:txBody>
                    <a:bodyPr/>
                    <a:lstStyle/>
                    <a:p>
                      <a:pPr algn="ctr"/>
                      <a:r>
                        <a:rPr lang="en-US" b="1" dirty="0">
                          <a:solidFill>
                            <a:schemeClr val="bg1"/>
                          </a:solidFill>
                        </a:rPr>
                        <a:t>1</a:t>
                      </a:r>
                      <a:endParaRPr lang="en-GB" b="1" dirty="0">
                        <a:solidFill>
                          <a:schemeClr val="bg1"/>
                        </a:solidFill>
                      </a:endParaRPr>
                    </a:p>
                  </a:txBody>
                  <a:tcPr>
                    <a:solidFill>
                      <a:schemeClr val="accent4"/>
                    </a:solidFill>
                  </a:tcPr>
                </a:tc>
                <a:tc>
                  <a:txBody>
                    <a:bodyPr/>
                    <a:lstStyle/>
                    <a:p>
                      <a:pPr algn="ctr"/>
                      <a:r>
                        <a:rPr lang="en-US" dirty="0"/>
                        <a:t>1</a:t>
                      </a:r>
                      <a:endParaRPr lang="en-GB" dirty="0"/>
                    </a:p>
                  </a:txBody>
                  <a:tcPr/>
                </a:tc>
                <a:tc>
                  <a:txBody>
                    <a:bodyPr/>
                    <a:lstStyle/>
                    <a:p>
                      <a:pPr algn="ctr"/>
                      <a:r>
                        <a:rPr lang="en-US" dirty="0">
                          <a:sym typeface="Wingdings" panose="05000000000000000000" pitchFamily="2" charset="2"/>
                        </a:rPr>
                        <a:t></a:t>
                      </a:r>
                      <a:endParaRPr lang="en-GB" dirty="0"/>
                    </a:p>
                  </a:txBody>
                  <a:tcPr/>
                </a:tc>
                <a:tc>
                  <a:txBody>
                    <a:bodyPr/>
                    <a:lstStyle/>
                    <a:p>
                      <a:pPr algn="ctr"/>
                      <a:r>
                        <a:rPr lang="en-GB" dirty="0"/>
                        <a:t>15</a:t>
                      </a:r>
                    </a:p>
                  </a:txBody>
                  <a:tcPr/>
                </a:tc>
                <a:extLst>
                  <a:ext uri="{0D108BD9-81ED-4DB2-BD59-A6C34878D82A}">
                    <a16:rowId xmlns:a16="http://schemas.microsoft.com/office/drawing/2014/main" val="548913639"/>
                  </a:ext>
                </a:extLst>
              </a:tr>
            </a:tbl>
          </a:graphicData>
        </a:graphic>
      </p:graphicFrame>
    </p:spTree>
    <p:extLst>
      <p:ext uri="{BB962C8B-B14F-4D97-AF65-F5344CB8AC3E}">
        <p14:creationId xmlns:p14="http://schemas.microsoft.com/office/powerpoint/2010/main" val="1480948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1" end="1"/>
                                            </p:txEl>
                                          </p:spTgt>
                                        </p:tgtEl>
                                        <p:attrNameLst>
                                          <p:attrName>style.visibility</p:attrName>
                                        </p:attrNameLst>
                                      </p:cBhvr>
                                      <p:to>
                                        <p:strVal val="visible"/>
                                      </p:to>
                                    </p:set>
                                    <p:animEffect transition="in" filter="fade">
                                      <p:cBhvr>
                                        <p:cTn id="10" dur="500"/>
                                        <p:tgtEl>
                                          <p:spTgt spid="7">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7">
                                            <p:txEl>
                                              <p:pRg st="2" end="2"/>
                                            </p:txEl>
                                          </p:spTgt>
                                        </p:tgtEl>
                                        <p:attrNameLst>
                                          <p:attrName>style.visibility</p:attrName>
                                        </p:attrNameLst>
                                      </p:cBhvr>
                                      <p:to>
                                        <p:strVal val="visible"/>
                                      </p:to>
                                    </p:set>
                                    <p:animEffect transition="in" filter="fade">
                                      <p:cBhvr>
                                        <p:cTn id="13" dur="500"/>
                                        <p:tgtEl>
                                          <p:spTgt spid="7">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7">
                                            <p:txEl>
                                              <p:pRg st="3" end="3"/>
                                            </p:txEl>
                                          </p:spTgt>
                                        </p:tgtEl>
                                        <p:attrNameLst>
                                          <p:attrName>style.visibility</p:attrName>
                                        </p:attrNameLst>
                                      </p:cBhvr>
                                      <p:to>
                                        <p:strVal val="visible"/>
                                      </p:to>
                                    </p:set>
                                    <p:animEffect transition="in" filter="fade">
                                      <p:cBhvr>
                                        <p:cTn id="16" dur="500"/>
                                        <p:tgtEl>
                                          <p:spTgt spid="7">
                                            <p:txEl>
                                              <p:pRg st="3" end="3"/>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500"/>
                                        <p:tgtEl>
                                          <p:spTgt spid="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500"/>
                                        <p:tgtEl>
                                          <p:spTgt spid="10"/>
                                        </p:tgtEl>
                                      </p:cBhvr>
                                    </p:animEffect>
                                  </p:childTnLst>
                                </p:cTn>
                              </p:par>
                              <p:par>
                                <p:cTn id="30" presetID="10" presetClass="entr" presetSubtype="0" fill="hold"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500"/>
                                        <p:tgtEl>
                                          <p:spTgt spid="32"/>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500"/>
                                        <p:tgtEl>
                                          <p:spTgt spid="38"/>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500"/>
                                        <p:tgtEl>
                                          <p:spTgt spid="39"/>
                                        </p:tgtEl>
                                      </p:cBhvr>
                                    </p:animEffect>
                                  </p:childTnLst>
                                </p:cTn>
                              </p:par>
                              <p:par>
                                <p:cTn id="41" presetID="10" presetClass="entr" presetSubtype="0" fill="hold" nodeType="with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fade">
                                      <p:cBhvr>
                                        <p:cTn id="43" dur="500"/>
                                        <p:tgtEl>
                                          <p:spTgt spid="40"/>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7">
                                            <p:txEl>
                                              <p:pRg st="4" end="4"/>
                                            </p:txEl>
                                          </p:spTgt>
                                        </p:tgtEl>
                                        <p:attrNameLst>
                                          <p:attrName>style.visibility</p:attrName>
                                        </p:attrNameLst>
                                      </p:cBhvr>
                                      <p:to>
                                        <p:strVal val="visible"/>
                                      </p:to>
                                    </p:set>
                                    <p:animEffect transition="in" filter="fade">
                                      <p:cBhvr>
                                        <p:cTn id="48" dur="500"/>
                                        <p:tgtEl>
                                          <p:spTgt spid="7">
                                            <p:txEl>
                                              <p:pRg st="4" end="4"/>
                                            </p:txEl>
                                          </p:spTgt>
                                        </p:tgtEl>
                                      </p:cBhvr>
                                    </p:animEffect>
                                  </p:childTnLst>
                                </p:cTn>
                              </p:par>
                              <p:par>
                                <p:cTn id="49" presetID="10" presetClass="entr" presetSubtype="0" fill="hold" nodeType="withEffect">
                                  <p:stCondLst>
                                    <p:cond delay="0"/>
                                  </p:stCondLst>
                                  <p:childTnLst>
                                    <p:set>
                                      <p:cBhvr>
                                        <p:cTn id="50" dur="1" fill="hold">
                                          <p:stCondLst>
                                            <p:cond delay="0"/>
                                          </p:stCondLst>
                                        </p:cTn>
                                        <p:tgtEl>
                                          <p:spTgt spid="7">
                                            <p:txEl>
                                              <p:pRg st="5" end="5"/>
                                            </p:txEl>
                                          </p:spTgt>
                                        </p:tgtEl>
                                        <p:attrNameLst>
                                          <p:attrName>style.visibility</p:attrName>
                                        </p:attrNameLst>
                                      </p:cBhvr>
                                      <p:to>
                                        <p:strVal val="visible"/>
                                      </p:to>
                                    </p:set>
                                    <p:animEffect transition="in" filter="fade">
                                      <p:cBhvr>
                                        <p:cTn id="51"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4" grpId="0" animBg="1"/>
      <p:bldP spid="38" grpId="0" animBg="1"/>
      <p:bldP spid="3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4793EAD-740A-4347-A857-757358699973}"/>
              </a:ext>
            </a:extLst>
          </p:cNvPr>
          <p:cNvSpPr>
            <a:spLocks noGrp="1"/>
          </p:cNvSpPr>
          <p:nvPr>
            <p:ph type="title"/>
          </p:nvPr>
        </p:nvSpPr>
        <p:spPr/>
        <p:txBody>
          <a:bodyPr>
            <a:normAutofit/>
          </a:bodyPr>
          <a:lstStyle/>
          <a:p>
            <a:r>
              <a:rPr lang="en-US" dirty="0"/>
              <a:t>The Turing machine</a:t>
            </a:r>
            <a:endParaRPr lang="en-GB" dirty="0"/>
          </a:p>
        </p:txBody>
      </p:sp>
      <p:sp>
        <p:nvSpPr>
          <p:cNvPr id="5" name="Footer Placeholder 4">
            <a:extLst>
              <a:ext uri="{FF2B5EF4-FFF2-40B4-BE49-F238E27FC236}">
                <a16:creationId xmlns:a16="http://schemas.microsoft.com/office/drawing/2014/main" id="{6E0C5A0C-562A-4D17-A1FA-A8530AD4B0C4}"/>
              </a:ext>
            </a:extLst>
          </p:cNvPr>
          <p:cNvSpPr>
            <a:spLocks noGrp="1"/>
          </p:cNvSpPr>
          <p:nvPr>
            <p:ph type="ftr" sz="quarter" idx="11"/>
          </p:nvPr>
        </p:nvSpPr>
        <p:spPr/>
        <p:txBody>
          <a:bodyPr/>
          <a:lstStyle/>
          <a:p>
            <a:r>
              <a:rPr lang="en-GB"/>
              <a:t>CS 0007 – Summer 2020</a:t>
            </a:r>
            <a:endParaRPr lang="en-GB" dirty="0"/>
          </a:p>
        </p:txBody>
      </p:sp>
      <p:sp>
        <p:nvSpPr>
          <p:cNvPr id="7" name="Content Placeholder 6">
            <a:extLst>
              <a:ext uri="{FF2B5EF4-FFF2-40B4-BE49-F238E27FC236}">
                <a16:creationId xmlns:a16="http://schemas.microsoft.com/office/drawing/2014/main" id="{862A98CC-B88B-41F9-BC33-867CF3AD99F4}"/>
              </a:ext>
            </a:extLst>
          </p:cNvPr>
          <p:cNvSpPr>
            <a:spLocks noGrp="1"/>
          </p:cNvSpPr>
          <p:nvPr>
            <p:ph idx="1"/>
          </p:nvPr>
        </p:nvSpPr>
        <p:spPr/>
        <p:txBody>
          <a:bodyPr vert="horz" lIns="91440" tIns="45720" rIns="91440" bIns="45720" rtlCol="0">
            <a:normAutofit/>
          </a:bodyPr>
          <a:lstStyle/>
          <a:p>
            <a:pPr lvl="0">
              <a:buClr>
                <a:srgbClr val="5CA5DC">
                  <a:lumMod val="75000"/>
                </a:srgbClr>
              </a:buClr>
            </a:pPr>
            <a:r>
              <a:rPr lang="en-GB" dirty="0"/>
              <a:t>The Turing machine performs terribly</a:t>
            </a:r>
          </a:p>
          <a:p>
            <a:pPr lvl="1">
              <a:buClr>
                <a:srgbClr val="5CA5DC">
                  <a:lumMod val="75000"/>
                </a:srgbClr>
              </a:buClr>
            </a:pPr>
            <a:r>
              <a:rPr lang="en-GB" dirty="0"/>
              <a:t>But it </a:t>
            </a:r>
            <a:r>
              <a:rPr lang="en-GB" u="sng" dirty="0"/>
              <a:t>models</a:t>
            </a:r>
            <a:r>
              <a:rPr lang="en-GB" dirty="0"/>
              <a:t> the behaviour of every modern machines</a:t>
            </a:r>
          </a:p>
          <a:p>
            <a:pPr lvl="2">
              <a:buClr>
                <a:srgbClr val="5CA5DC">
                  <a:lumMod val="75000"/>
                </a:srgbClr>
              </a:buClr>
            </a:pPr>
            <a:r>
              <a:rPr lang="en-GB" u="sng" dirty="0">
                <a:solidFill>
                  <a:srgbClr val="00B0F0"/>
                </a:solidFill>
              </a:rPr>
              <a:t>Models</a:t>
            </a:r>
            <a:r>
              <a:rPr lang="en-GB" dirty="0"/>
              <a:t>: Simulates the behaviour of something. Often by abstracting details.</a:t>
            </a:r>
          </a:p>
          <a:p>
            <a:pPr lvl="1">
              <a:buClr>
                <a:srgbClr val="5CA5DC">
                  <a:lumMod val="75000"/>
                </a:srgbClr>
              </a:buClr>
            </a:pPr>
            <a:r>
              <a:rPr lang="en-GB" dirty="0"/>
              <a:t>The machine reads data, compares that data to make a decision: </a:t>
            </a:r>
          </a:p>
          <a:p>
            <a:pPr marL="1104870" lvl="2" indent="-342900">
              <a:buClr>
                <a:srgbClr val="5CA5DC">
                  <a:lumMod val="75000"/>
                </a:srgbClr>
              </a:buClr>
              <a:buAutoNum type="arabicPeriod"/>
            </a:pPr>
            <a:r>
              <a:rPr lang="en-GB" dirty="0"/>
              <a:t>what data is written and </a:t>
            </a:r>
          </a:p>
          <a:p>
            <a:pPr marL="1104870" lvl="2" indent="-342900">
              <a:buClr>
                <a:srgbClr val="5CA5DC">
                  <a:lumMod val="75000"/>
                </a:srgbClr>
              </a:buClr>
              <a:buAutoNum type="arabicPeriod"/>
            </a:pPr>
            <a:r>
              <a:rPr lang="en-GB" dirty="0"/>
              <a:t>which direction it moves the head</a:t>
            </a:r>
          </a:p>
          <a:p>
            <a:pPr>
              <a:buClr>
                <a:srgbClr val="5CA5DC">
                  <a:lumMod val="75000"/>
                </a:srgbClr>
              </a:buClr>
            </a:pPr>
            <a:endParaRPr lang="en-US" dirty="0"/>
          </a:p>
          <a:p>
            <a:pPr>
              <a:buClr>
                <a:srgbClr val="5CA5DC">
                  <a:lumMod val="75000"/>
                </a:srgbClr>
              </a:buClr>
            </a:pPr>
            <a:r>
              <a:rPr lang="en-US" u="sng" dirty="0"/>
              <a:t>Everything</a:t>
            </a:r>
            <a:r>
              <a:rPr lang="en-US" dirty="0"/>
              <a:t> that can be computed, is computed by a Turing machine</a:t>
            </a:r>
          </a:p>
          <a:p>
            <a:pPr lvl="1">
              <a:buClr>
                <a:srgbClr val="5CA5DC">
                  <a:lumMod val="75000"/>
                </a:srgbClr>
              </a:buClr>
            </a:pPr>
            <a:r>
              <a:rPr lang="en-GB" u="sng" dirty="0">
                <a:solidFill>
                  <a:srgbClr val="00B0F0"/>
                </a:solidFill>
              </a:rPr>
              <a:t>Turing-complete</a:t>
            </a:r>
            <a:r>
              <a:rPr lang="en-GB" dirty="0"/>
              <a:t>: Can do anything a Turing machine can do</a:t>
            </a:r>
          </a:p>
          <a:p>
            <a:pPr lvl="1">
              <a:buClr>
                <a:srgbClr val="5CA5DC">
                  <a:lumMod val="75000"/>
                </a:srgbClr>
              </a:buClr>
            </a:pPr>
            <a:r>
              <a:rPr lang="en-GB" dirty="0"/>
              <a:t>So, can we use a Turing machine to simulate a Turing machine</a:t>
            </a:r>
          </a:p>
          <a:p>
            <a:pPr lvl="2">
              <a:buClr>
                <a:srgbClr val="5CA5DC">
                  <a:lumMod val="75000"/>
                </a:srgbClr>
              </a:buClr>
            </a:pPr>
            <a:r>
              <a:rPr lang="en-GB" dirty="0"/>
              <a:t>Well, yes we can!</a:t>
            </a:r>
          </a:p>
          <a:p>
            <a:pPr lvl="3">
              <a:buClr>
                <a:srgbClr val="5CA5DC">
                  <a:lumMod val="75000"/>
                </a:srgbClr>
              </a:buClr>
            </a:pPr>
            <a:r>
              <a:rPr lang="en-GB" dirty="0"/>
              <a:t>(Puts tin-foil hat on)</a:t>
            </a:r>
          </a:p>
        </p:txBody>
      </p:sp>
      <p:sp>
        <p:nvSpPr>
          <p:cNvPr id="4" name="Slide Number Placeholder 3">
            <a:extLst>
              <a:ext uri="{FF2B5EF4-FFF2-40B4-BE49-F238E27FC236}">
                <a16:creationId xmlns:a16="http://schemas.microsoft.com/office/drawing/2014/main" id="{A8E261BC-0DF1-4EE6-AAFD-5CB917182A26}"/>
              </a:ext>
            </a:extLst>
          </p:cNvPr>
          <p:cNvSpPr>
            <a:spLocks noGrp="1"/>
          </p:cNvSpPr>
          <p:nvPr>
            <p:ph type="sldNum" sz="quarter" idx="12"/>
          </p:nvPr>
        </p:nvSpPr>
        <p:spPr/>
        <p:txBody>
          <a:bodyPr/>
          <a:lstStyle/>
          <a:p>
            <a:fld id="{B4AAD609-F83C-4414-814B-B5A2DF99692C}" type="slidenum">
              <a:rPr lang="en-GB" smtClean="0"/>
              <a:pPr/>
              <a:t>7</a:t>
            </a:fld>
            <a:endParaRPr lang="en-GB" dirty="0"/>
          </a:p>
        </p:txBody>
      </p:sp>
    </p:spTree>
    <p:extLst>
      <p:ext uri="{BB962C8B-B14F-4D97-AF65-F5344CB8AC3E}">
        <p14:creationId xmlns:p14="http://schemas.microsoft.com/office/powerpoint/2010/main" val="3525910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4793EAD-740A-4347-A857-757358699973}"/>
              </a:ext>
            </a:extLst>
          </p:cNvPr>
          <p:cNvSpPr>
            <a:spLocks noGrp="1"/>
          </p:cNvSpPr>
          <p:nvPr>
            <p:ph type="title"/>
          </p:nvPr>
        </p:nvSpPr>
        <p:spPr/>
        <p:txBody>
          <a:bodyPr>
            <a:normAutofit/>
          </a:bodyPr>
          <a:lstStyle/>
          <a:p>
            <a:r>
              <a:rPr lang="en-US" dirty="0"/>
              <a:t>Will it stop?</a:t>
            </a:r>
            <a:endParaRPr lang="en-GB" dirty="0"/>
          </a:p>
        </p:txBody>
      </p:sp>
      <p:sp>
        <p:nvSpPr>
          <p:cNvPr id="5" name="Footer Placeholder 4">
            <a:extLst>
              <a:ext uri="{FF2B5EF4-FFF2-40B4-BE49-F238E27FC236}">
                <a16:creationId xmlns:a16="http://schemas.microsoft.com/office/drawing/2014/main" id="{6E0C5A0C-562A-4D17-A1FA-A8530AD4B0C4}"/>
              </a:ext>
            </a:extLst>
          </p:cNvPr>
          <p:cNvSpPr>
            <a:spLocks noGrp="1"/>
          </p:cNvSpPr>
          <p:nvPr>
            <p:ph type="ftr" sz="quarter" idx="11"/>
          </p:nvPr>
        </p:nvSpPr>
        <p:spPr/>
        <p:txBody>
          <a:bodyPr/>
          <a:lstStyle/>
          <a:p>
            <a:r>
              <a:rPr lang="en-GB"/>
              <a:t>CS 0007 – Summer 2020</a:t>
            </a:r>
            <a:endParaRPr lang="en-GB" dirty="0"/>
          </a:p>
        </p:txBody>
      </p:sp>
      <p:sp>
        <p:nvSpPr>
          <p:cNvPr id="7" name="Content Placeholder 6">
            <a:extLst>
              <a:ext uri="{FF2B5EF4-FFF2-40B4-BE49-F238E27FC236}">
                <a16:creationId xmlns:a16="http://schemas.microsoft.com/office/drawing/2014/main" id="{862A98CC-B88B-41F9-BC33-867CF3AD99F4}"/>
              </a:ext>
            </a:extLst>
          </p:cNvPr>
          <p:cNvSpPr>
            <a:spLocks noGrp="1"/>
          </p:cNvSpPr>
          <p:nvPr>
            <p:ph idx="1"/>
          </p:nvPr>
        </p:nvSpPr>
        <p:spPr/>
        <p:txBody>
          <a:bodyPr vert="horz" lIns="91440" tIns="45720" rIns="91440" bIns="45720" rtlCol="0">
            <a:normAutofit/>
          </a:bodyPr>
          <a:lstStyle/>
          <a:p>
            <a:pPr lvl="0">
              <a:buClr>
                <a:srgbClr val="5CA5DC">
                  <a:lumMod val="75000"/>
                </a:srgbClr>
              </a:buClr>
            </a:pPr>
            <a:r>
              <a:rPr lang="en-GB" dirty="0"/>
              <a:t>But can everything be computed?</a:t>
            </a:r>
          </a:p>
          <a:p>
            <a:pPr lvl="1">
              <a:buClr>
                <a:srgbClr val="5CA5DC">
                  <a:lumMod val="75000"/>
                </a:srgbClr>
              </a:buClr>
            </a:pPr>
            <a:r>
              <a:rPr lang="en-GB" dirty="0"/>
              <a:t>E.g.: Can we even prove for </a:t>
            </a:r>
            <a:r>
              <a:rPr lang="en-GB" b="1" u="sng" dirty="0"/>
              <a:t>any</a:t>
            </a:r>
            <a:r>
              <a:rPr lang="en-GB" dirty="0"/>
              <a:t> program if it’ll halt (stop)?</a:t>
            </a:r>
          </a:p>
          <a:p>
            <a:pPr lvl="1">
              <a:buClr>
                <a:srgbClr val="5CA5DC">
                  <a:lumMod val="75000"/>
                </a:srgbClr>
              </a:buClr>
            </a:pPr>
            <a:endParaRPr lang="en-GB" dirty="0"/>
          </a:p>
          <a:p>
            <a:pPr>
              <a:buClr>
                <a:srgbClr val="5CA5DC">
                  <a:lumMod val="75000"/>
                </a:srgbClr>
              </a:buClr>
            </a:pPr>
            <a:r>
              <a:rPr lang="en-GB" dirty="0"/>
              <a:t>Turing proved that no, we cannot do that:</a:t>
            </a:r>
          </a:p>
          <a:p>
            <a:pPr lvl="1">
              <a:buClr>
                <a:srgbClr val="5CA5DC">
                  <a:lumMod val="75000"/>
                </a:srgbClr>
              </a:buClr>
            </a:pPr>
            <a:r>
              <a:rPr lang="en-GB" dirty="0"/>
              <a:t>Are There Problems That Computers Can't Solve?</a:t>
            </a:r>
          </a:p>
          <a:p>
            <a:pPr lvl="2">
              <a:buClr>
                <a:srgbClr val="5CA5DC">
                  <a:lumMod val="75000"/>
                </a:srgbClr>
              </a:buClr>
            </a:pPr>
            <a:r>
              <a:rPr lang="en-GB" dirty="0"/>
              <a:t>https://www.youtube.com/watch?v=eqvBaj8UYz4</a:t>
            </a:r>
          </a:p>
          <a:p>
            <a:pPr lvl="2">
              <a:buClr>
                <a:srgbClr val="5CA5DC">
                  <a:lumMod val="75000"/>
                </a:srgbClr>
              </a:buClr>
            </a:pPr>
            <a:r>
              <a:rPr lang="en-GB" dirty="0"/>
              <a:t>Thanks Tom Scott for the perfect timing </a:t>
            </a:r>
            <a:r>
              <a:rPr lang="en-GB" dirty="0">
                <a:sym typeface="Wingdings" panose="05000000000000000000" pitchFamily="2" charset="2"/>
              </a:rPr>
              <a:t></a:t>
            </a:r>
            <a:endParaRPr lang="en-GB" dirty="0"/>
          </a:p>
          <a:p>
            <a:pPr>
              <a:buClr>
                <a:srgbClr val="5CA5DC">
                  <a:lumMod val="75000"/>
                </a:srgbClr>
              </a:buClr>
            </a:pPr>
            <a:endParaRPr lang="en-GB" dirty="0"/>
          </a:p>
          <a:p>
            <a:pPr>
              <a:buClr>
                <a:srgbClr val="5CA5DC">
                  <a:lumMod val="75000"/>
                </a:srgbClr>
              </a:buClr>
            </a:pPr>
            <a:r>
              <a:rPr lang="en-GB" dirty="0"/>
              <a:t>So there are some problems that computers cannot solve</a:t>
            </a:r>
          </a:p>
          <a:p>
            <a:pPr lvl="1">
              <a:buClr>
                <a:srgbClr val="5CA5DC">
                  <a:lumMod val="75000"/>
                </a:srgbClr>
              </a:buClr>
            </a:pPr>
            <a:r>
              <a:rPr lang="en-GB" dirty="0"/>
              <a:t>But in this course, we’ll focus on those it can solve </a:t>
            </a:r>
          </a:p>
          <a:p>
            <a:pPr>
              <a:buClr>
                <a:srgbClr val="5CA5DC">
                  <a:lumMod val="75000"/>
                </a:srgbClr>
              </a:buClr>
            </a:pPr>
            <a:endParaRPr lang="en-GB" dirty="0"/>
          </a:p>
          <a:p>
            <a:pPr lvl="1">
              <a:buClr>
                <a:srgbClr val="5CA5DC">
                  <a:lumMod val="75000"/>
                </a:srgbClr>
              </a:buClr>
            </a:pPr>
            <a:endParaRPr lang="en-US" dirty="0"/>
          </a:p>
        </p:txBody>
      </p:sp>
      <p:sp>
        <p:nvSpPr>
          <p:cNvPr id="4" name="Slide Number Placeholder 3">
            <a:extLst>
              <a:ext uri="{FF2B5EF4-FFF2-40B4-BE49-F238E27FC236}">
                <a16:creationId xmlns:a16="http://schemas.microsoft.com/office/drawing/2014/main" id="{A8E261BC-0DF1-4EE6-AAFD-5CB917182A26}"/>
              </a:ext>
            </a:extLst>
          </p:cNvPr>
          <p:cNvSpPr>
            <a:spLocks noGrp="1"/>
          </p:cNvSpPr>
          <p:nvPr>
            <p:ph type="sldNum" sz="quarter" idx="12"/>
          </p:nvPr>
        </p:nvSpPr>
        <p:spPr/>
        <p:txBody>
          <a:bodyPr/>
          <a:lstStyle/>
          <a:p>
            <a:fld id="{B4AAD609-F83C-4414-814B-B5A2DF99692C}" type="slidenum">
              <a:rPr lang="en-GB" smtClean="0"/>
              <a:pPr/>
              <a:t>8</a:t>
            </a:fld>
            <a:endParaRPr lang="en-GB" dirty="0"/>
          </a:p>
        </p:txBody>
      </p:sp>
    </p:spTree>
    <p:extLst>
      <p:ext uri="{BB962C8B-B14F-4D97-AF65-F5344CB8AC3E}">
        <p14:creationId xmlns:p14="http://schemas.microsoft.com/office/powerpoint/2010/main" val="971398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3" end="3"/>
                                            </p:txEl>
                                          </p:spTgt>
                                        </p:tgtEl>
                                        <p:attrNameLst>
                                          <p:attrName>style.visibility</p:attrName>
                                        </p:attrNameLst>
                                      </p:cBhvr>
                                      <p:to>
                                        <p:strVal val="visible"/>
                                      </p:to>
                                    </p:set>
                                    <p:animEffect transition="in" filter="fade">
                                      <p:cBhvr>
                                        <p:cTn id="7" dur="500"/>
                                        <p:tgtEl>
                                          <p:spTgt spid="7">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4" end="4"/>
                                            </p:txEl>
                                          </p:spTgt>
                                        </p:tgtEl>
                                        <p:attrNameLst>
                                          <p:attrName>style.visibility</p:attrName>
                                        </p:attrNameLst>
                                      </p:cBhvr>
                                      <p:to>
                                        <p:strVal val="visible"/>
                                      </p:to>
                                    </p:set>
                                    <p:animEffect transition="in" filter="fade">
                                      <p:cBhvr>
                                        <p:cTn id="10" dur="500"/>
                                        <p:tgtEl>
                                          <p:spTgt spid="7">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7">
                                            <p:txEl>
                                              <p:pRg st="5" end="5"/>
                                            </p:txEl>
                                          </p:spTgt>
                                        </p:tgtEl>
                                        <p:attrNameLst>
                                          <p:attrName>style.visibility</p:attrName>
                                        </p:attrNameLst>
                                      </p:cBhvr>
                                      <p:to>
                                        <p:strVal val="visible"/>
                                      </p:to>
                                    </p:set>
                                    <p:animEffect transition="in" filter="fade">
                                      <p:cBhvr>
                                        <p:cTn id="13" dur="500"/>
                                        <p:tgtEl>
                                          <p:spTgt spid="7">
                                            <p:txEl>
                                              <p:pRg st="5" end="5"/>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7">
                                            <p:txEl>
                                              <p:pRg st="6" end="6"/>
                                            </p:txEl>
                                          </p:spTgt>
                                        </p:tgtEl>
                                        <p:attrNameLst>
                                          <p:attrName>style.visibility</p:attrName>
                                        </p:attrNameLst>
                                      </p:cBhvr>
                                      <p:to>
                                        <p:strVal val="visible"/>
                                      </p:to>
                                    </p:set>
                                    <p:animEffect transition="in" filter="fade">
                                      <p:cBhvr>
                                        <p:cTn id="16" dur="500"/>
                                        <p:tgtEl>
                                          <p:spTgt spid="7">
                                            <p:txEl>
                                              <p:pRg st="6" end="6"/>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8" end="8"/>
                                            </p:txEl>
                                          </p:spTgt>
                                        </p:tgtEl>
                                        <p:attrNameLst>
                                          <p:attrName>style.visibility</p:attrName>
                                        </p:attrNameLst>
                                      </p:cBhvr>
                                      <p:to>
                                        <p:strVal val="visible"/>
                                      </p:to>
                                    </p:set>
                                    <p:animEffect transition="in" filter="fade">
                                      <p:cBhvr>
                                        <p:cTn id="21" dur="500"/>
                                        <p:tgtEl>
                                          <p:spTgt spid="7">
                                            <p:txEl>
                                              <p:pRg st="8" end="8"/>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7">
                                            <p:txEl>
                                              <p:pRg st="9" end="9"/>
                                            </p:txEl>
                                          </p:spTgt>
                                        </p:tgtEl>
                                        <p:attrNameLst>
                                          <p:attrName>style.visibility</p:attrName>
                                        </p:attrNameLst>
                                      </p:cBhvr>
                                      <p:to>
                                        <p:strVal val="visible"/>
                                      </p:to>
                                    </p:set>
                                    <p:animEffect transition="in" filter="fade">
                                      <p:cBhvr>
                                        <p:cTn id="24" dur="500"/>
                                        <p:tgtEl>
                                          <p:spTgt spid="7">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4793EAD-740A-4347-A857-757358699973}"/>
              </a:ext>
            </a:extLst>
          </p:cNvPr>
          <p:cNvSpPr>
            <a:spLocks noGrp="1"/>
          </p:cNvSpPr>
          <p:nvPr>
            <p:ph type="title"/>
          </p:nvPr>
        </p:nvSpPr>
        <p:spPr/>
        <p:txBody>
          <a:bodyPr>
            <a:normAutofit/>
          </a:bodyPr>
          <a:lstStyle/>
          <a:p>
            <a:r>
              <a:rPr lang="en-US" dirty="0"/>
              <a:t>And programming languages?</a:t>
            </a:r>
            <a:endParaRPr lang="en-GB" dirty="0"/>
          </a:p>
        </p:txBody>
      </p:sp>
      <p:sp>
        <p:nvSpPr>
          <p:cNvPr id="5" name="Footer Placeholder 4">
            <a:extLst>
              <a:ext uri="{FF2B5EF4-FFF2-40B4-BE49-F238E27FC236}">
                <a16:creationId xmlns:a16="http://schemas.microsoft.com/office/drawing/2014/main" id="{6E0C5A0C-562A-4D17-A1FA-A8530AD4B0C4}"/>
              </a:ext>
            </a:extLst>
          </p:cNvPr>
          <p:cNvSpPr>
            <a:spLocks noGrp="1"/>
          </p:cNvSpPr>
          <p:nvPr>
            <p:ph type="ftr" sz="quarter" idx="11"/>
          </p:nvPr>
        </p:nvSpPr>
        <p:spPr/>
        <p:txBody>
          <a:bodyPr/>
          <a:lstStyle/>
          <a:p>
            <a:r>
              <a:rPr lang="en-GB"/>
              <a:t>CS 0007 – Summer 2020</a:t>
            </a:r>
            <a:endParaRPr lang="en-GB" dirty="0"/>
          </a:p>
        </p:txBody>
      </p:sp>
      <p:sp>
        <p:nvSpPr>
          <p:cNvPr id="7" name="Content Placeholder 6">
            <a:extLst>
              <a:ext uri="{FF2B5EF4-FFF2-40B4-BE49-F238E27FC236}">
                <a16:creationId xmlns:a16="http://schemas.microsoft.com/office/drawing/2014/main" id="{862A98CC-B88B-41F9-BC33-867CF3AD99F4}"/>
              </a:ext>
            </a:extLst>
          </p:cNvPr>
          <p:cNvSpPr>
            <a:spLocks noGrp="1"/>
          </p:cNvSpPr>
          <p:nvPr>
            <p:ph idx="1"/>
          </p:nvPr>
        </p:nvSpPr>
        <p:spPr/>
        <p:txBody>
          <a:bodyPr vert="horz" lIns="91440" tIns="45720" rIns="91440" bIns="45720" rtlCol="0">
            <a:normAutofit/>
          </a:bodyPr>
          <a:lstStyle/>
          <a:p>
            <a:pPr>
              <a:buClr>
                <a:srgbClr val="5CA5DC">
                  <a:lumMod val="75000"/>
                </a:srgbClr>
              </a:buClr>
            </a:pPr>
            <a:r>
              <a:rPr lang="en-GB" dirty="0"/>
              <a:t>Programming languages model this theoretical machine not the physical machine.</a:t>
            </a:r>
          </a:p>
          <a:p>
            <a:pPr lvl="1"/>
            <a:r>
              <a:rPr lang="en-GB" dirty="0"/>
              <a:t>They assume infinite memory!</a:t>
            </a:r>
          </a:p>
          <a:p>
            <a:pPr lvl="2"/>
            <a:r>
              <a:rPr lang="en-GB" dirty="0"/>
              <a:t>But you only have to guarantee that you have enough!</a:t>
            </a:r>
          </a:p>
          <a:p>
            <a:pPr lvl="1"/>
            <a:r>
              <a:rPr lang="en-GB" dirty="0"/>
              <a:t>They assume infinite time!</a:t>
            </a:r>
          </a:p>
          <a:p>
            <a:pPr lvl="1"/>
            <a:r>
              <a:rPr lang="en-GB" dirty="0"/>
              <a:t>The programmer, not the language, imposes and considers any extra limitations.</a:t>
            </a:r>
          </a:p>
          <a:p>
            <a:pPr lvl="2"/>
            <a:r>
              <a:rPr lang="en-GB" dirty="0"/>
              <a:t>When we hit the limitations of the physical machine it crashes </a:t>
            </a:r>
            <a:r>
              <a:rPr lang="en-GB" dirty="0">
                <a:sym typeface="Wingdings" panose="05000000000000000000" pitchFamily="2" charset="2"/>
              </a:rPr>
              <a:t></a:t>
            </a:r>
          </a:p>
          <a:p>
            <a:pPr>
              <a:buClr>
                <a:srgbClr val="5CA5DC">
                  <a:lumMod val="75000"/>
                </a:srgbClr>
              </a:buClr>
            </a:pPr>
            <a:endParaRPr lang="en-GB" dirty="0"/>
          </a:p>
          <a:p>
            <a:pPr>
              <a:buClr>
                <a:srgbClr val="5CA5DC">
                  <a:lumMod val="75000"/>
                </a:srgbClr>
              </a:buClr>
            </a:pPr>
            <a:r>
              <a:rPr lang="en-GB" dirty="0"/>
              <a:t>Most (all) Programming languages are Turing-complete</a:t>
            </a:r>
          </a:p>
          <a:p>
            <a:pPr lvl="1">
              <a:buClr>
                <a:srgbClr val="5CA5DC">
                  <a:lumMod val="75000"/>
                </a:srgbClr>
              </a:buClr>
            </a:pPr>
            <a:r>
              <a:rPr lang="en-GB" dirty="0"/>
              <a:t>Programming languages can compute anything computable</a:t>
            </a:r>
          </a:p>
          <a:p>
            <a:pPr lvl="1">
              <a:buClr>
                <a:srgbClr val="5CA5DC">
                  <a:lumMod val="75000"/>
                </a:srgbClr>
              </a:buClr>
            </a:pPr>
            <a:endParaRPr lang="en-GB" dirty="0"/>
          </a:p>
          <a:p>
            <a:pPr marL="0" indent="0">
              <a:buNone/>
            </a:pPr>
            <a:endParaRPr lang="en-US" dirty="0"/>
          </a:p>
        </p:txBody>
      </p:sp>
      <p:sp>
        <p:nvSpPr>
          <p:cNvPr id="4" name="Slide Number Placeholder 3">
            <a:extLst>
              <a:ext uri="{FF2B5EF4-FFF2-40B4-BE49-F238E27FC236}">
                <a16:creationId xmlns:a16="http://schemas.microsoft.com/office/drawing/2014/main" id="{A8E261BC-0DF1-4EE6-AAFD-5CB917182A26}"/>
              </a:ext>
            </a:extLst>
          </p:cNvPr>
          <p:cNvSpPr>
            <a:spLocks noGrp="1"/>
          </p:cNvSpPr>
          <p:nvPr>
            <p:ph type="sldNum" sz="quarter" idx="12"/>
          </p:nvPr>
        </p:nvSpPr>
        <p:spPr/>
        <p:txBody>
          <a:bodyPr/>
          <a:lstStyle/>
          <a:p>
            <a:fld id="{B4AAD609-F83C-4414-814B-B5A2DF99692C}" type="slidenum">
              <a:rPr lang="en-GB" smtClean="0"/>
              <a:pPr/>
              <a:t>9</a:t>
            </a:fld>
            <a:endParaRPr lang="en-GB" dirty="0"/>
          </a:p>
        </p:txBody>
      </p:sp>
    </p:spTree>
    <p:extLst>
      <p:ext uri="{BB962C8B-B14F-4D97-AF65-F5344CB8AC3E}">
        <p14:creationId xmlns:p14="http://schemas.microsoft.com/office/powerpoint/2010/main" val="3715047837"/>
      </p:ext>
    </p:extLst>
  </p:cSld>
  <p:clrMapOvr>
    <a:masterClrMapping/>
  </p:clrMapOvr>
</p:sld>
</file>

<file path=ppt/theme/theme1.xml><?xml version="1.0" encoding="utf-8"?>
<a:theme xmlns:a="http://schemas.openxmlformats.org/drawingml/2006/main" name="Office Theme">
  <a:themeElements>
    <a:clrScheme name="CS 0007">
      <a:dk1>
        <a:sysClr val="windowText" lastClr="000000"/>
      </a:dk1>
      <a:lt1>
        <a:sysClr val="window" lastClr="FFFFFF"/>
      </a:lt1>
      <a:dk2>
        <a:srgbClr val="44546A"/>
      </a:dk2>
      <a:lt2>
        <a:srgbClr val="E7E6E6"/>
      </a:lt2>
      <a:accent1>
        <a:srgbClr val="5CA5DC"/>
      </a:accent1>
      <a:accent2>
        <a:srgbClr val="F0CF5B"/>
      </a:accent2>
      <a:accent3>
        <a:srgbClr val="E4664F"/>
      </a:accent3>
      <a:accent4>
        <a:srgbClr val="811717"/>
      </a:accent4>
      <a:accent5>
        <a:srgbClr val="0000AE"/>
      </a:accent5>
      <a:accent6>
        <a:srgbClr val="FFFF53"/>
      </a:accent6>
      <a:hlink>
        <a:srgbClr val="48A1FA"/>
      </a:hlink>
      <a:folHlink>
        <a:srgbClr val="C0000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14826</TotalTime>
  <Words>1659</Words>
  <Application>Microsoft Office PowerPoint</Application>
  <PresentationFormat>Custom</PresentationFormat>
  <Paragraphs>303</Paragraphs>
  <Slides>24</Slides>
  <Notes>0</Notes>
  <HiddenSlides>0</HiddenSlides>
  <MMClips>0</MMClips>
  <ScaleCrop>false</ScaleCrop>
  <HeadingPairs>
    <vt:vector size="6" baseType="variant">
      <vt:variant>
        <vt:lpstr>Fonts Used</vt:lpstr>
      </vt:variant>
      <vt:variant>
        <vt:i4>14</vt:i4>
      </vt:variant>
      <vt:variant>
        <vt:lpstr>Theme</vt:lpstr>
      </vt:variant>
      <vt:variant>
        <vt:i4>1</vt:i4>
      </vt:variant>
      <vt:variant>
        <vt:lpstr>Slide Titles</vt:lpstr>
      </vt:variant>
      <vt:variant>
        <vt:i4>24</vt:i4>
      </vt:variant>
    </vt:vector>
  </HeadingPairs>
  <TitlesOfParts>
    <vt:vector size="39" baseType="lpstr">
      <vt:lpstr>Segoe UI</vt:lpstr>
      <vt:lpstr>Arial</vt:lpstr>
      <vt:lpstr>Consolas</vt:lpstr>
      <vt:lpstr>Lato Hairline</vt:lpstr>
      <vt:lpstr>Lato Semibold</vt:lpstr>
      <vt:lpstr>Calibri</vt:lpstr>
      <vt:lpstr>Lato Light</vt:lpstr>
      <vt:lpstr>Lato Heavy</vt:lpstr>
      <vt:lpstr>Trebuchet MS</vt:lpstr>
      <vt:lpstr>Marcellus SC</vt:lpstr>
      <vt:lpstr>Calibri Light</vt:lpstr>
      <vt:lpstr>Wingdings</vt:lpstr>
      <vt:lpstr>Lato</vt:lpstr>
      <vt:lpstr>DejaVu Sans</vt:lpstr>
      <vt:lpstr>Office Theme</vt:lpstr>
      <vt:lpstr>About Programming</vt:lpstr>
      <vt:lpstr>Announcements</vt:lpstr>
      <vt:lpstr>Why do we want to program?</vt:lpstr>
      <vt:lpstr>Can computers solve anything?</vt:lpstr>
      <vt:lpstr>Alan Turing - Father of Computer Science</vt:lpstr>
      <vt:lpstr>The Turing machine</vt:lpstr>
      <vt:lpstr>The Turing machine</vt:lpstr>
      <vt:lpstr>Will it stop?</vt:lpstr>
      <vt:lpstr>And programming languages?</vt:lpstr>
      <vt:lpstr>Algorithms</vt:lpstr>
      <vt:lpstr>Solving problems</vt:lpstr>
      <vt:lpstr>The shampoo algorithm – better!</vt:lpstr>
      <vt:lpstr>Different hammers for different nails</vt:lpstr>
      <vt:lpstr>Computer algorithms are not much different</vt:lpstr>
      <vt:lpstr>Programming languages</vt:lpstr>
      <vt:lpstr>Implementing algorithms</vt:lpstr>
      <vt:lpstr>Different language levels</vt:lpstr>
      <vt:lpstr>Different language levels</vt:lpstr>
      <vt:lpstr>Different platforms</vt:lpstr>
      <vt:lpstr>Some languages are compiled</vt:lpstr>
      <vt:lpstr>Some languages are interpreted</vt:lpstr>
      <vt:lpstr>Some languages are compiled and interpreted</vt:lpstr>
      <vt:lpstr>What’s the big deal</vt:lpstr>
      <vt:lpstr>Picobot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Wilkinson II, David W</dc:creator>
  <cp:lastModifiedBy>Luis Oliveira</cp:lastModifiedBy>
  <cp:revision>565</cp:revision>
  <dcterms:created xsi:type="dcterms:W3CDTF">2020-01-05T03:35:10Z</dcterms:created>
  <dcterms:modified xsi:type="dcterms:W3CDTF">2020-05-13T16:15:54Z</dcterms:modified>
</cp:coreProperties>
</file>

<file path=docProps/thumbnail.jpeg>
</file>